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85" r:id="rId5"/>
    <p:sldId id="289" r:id="rId6"/>
    <p:sldId id="301" r:id="rId7"/>
    <p:sldId id="319" r:id="rId8"/>
    <p:sldId id="298" r:id="rId9"/>
    <p:sldId id="292" r:id="rId10"/>
    <p:sldId id="288" r:id="rId11"/>
    <p:sldId id="256" r:id="rId12"/>
    <p:sldId id="286" r:id="rId13"/>
    <p:sldId id="287" r:id="rId14"/>
    <p:sldId id="300" r:id="rId15"/>
    <p:sldId id="290" r:id="rId16"/>
    <p:sldId id="316" r:id="rId17"/>
    <p:sldId id="291" r:id="rId18"/>
    <p:sldId id="296" r:id="rId19"/>
    <p:sldId id="293" r:id="rId20"/>
    <p:sldId id="317" r:id="rId21"/>
    <p:sldId id="318" r:id="rId22"/>
    <p:sldId id="295" r:id="rId23"/>
    <p:sldId id="273" r:id="rId24"/>
    <p:sldId id="294" r:id="rId25"/>
    <p:sldId id="274" r:id="rId26"/>
    <p:sldId id="299"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817"/>
  </p:normalViewPr>
  <p:slideViewPr>
    <p:cSldViewPr snapToGrid="0" snapToObjects="1">
      <p:cViewPr varScale="1">
        <p:scale>
          <a:sx n="107" d="100"/>
          <a:sy n="107" d="100"/>
        </p:scale>
        <p:origin x="73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FD96DD-70F3-C740-AA43-5C8D07B0E760}" type="datetimeFigureOut">
              <a:rPr lang="nl-NL" smtClean="0"/>
              <a:t>16-12-20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D16BB7-9DCE-3948-A6F3-D86F581393AB}" type="slidenum">
              <a:rPr lang="nl-NL" smtClean="0"/>
              <a:t>‹nr.›</a:t>
            </a:fld>
            <a:endParaRPr lang="nl-NL"/>
          </a:p>
        </p:txBody>
      </p:sp>
    </p:spTree>
    <p:extLst>
      <p:ext uri="{BB962C8B-B14F-4D97-AF65-F5344CB8AC3E}">
        <p14:creationId xmlns:p14="http://schemas.microsoft.com/office/powerpoint/2010/main" val="20307786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19 klontjes 75 gram</a:t>
            </a:r>
          </a:p>
        </p:txBody>
      </p:sp>
      <p:sp>
        <p:nvSpPr>
          <p:cNvPr id="4" name="Tijdelijke aanduiding voor dianummer 3"/>
          <p:cNvSpPr>
            <a:spLocks noGrp="1"/>
          </p:cNvSpPr>
          <p:nvPr>
            <p:ph type="sldNum" sz="quarter" idx="5"/>
          </p:nvPr>
        </p:nvSpPr>
        <p:spPr/>
        <p:txBody>
          <a:bodyPr/>
          <a:lstStyle/>
          <a:p>
            <a:fld id="{DEFD345A-A5E3-7B44-B34F-6637BE9F0F27}" type="slidenum">
              <a:rPr lang="nl-NL" smtClean="0"/>
              <a:t>13</a:t>
            </a:fld>
            <a:endParaRPr lang="nl-NL"/>
          </a:p>
        </p:txBody>
      </p:sp>
    </p:spTree>
    <p:extLst>
      <p:ext uri="{BB962C8B-B14F-4D97-AF65-F5344CB8AC3E}">
        <p14:creationId xmlns:p14="http://schemas.microsoft.com/office/powerpoint/2010/main" val="1550225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9D16BB7-9DCE-3948-A6F3-D86F581393AB}" type="slidenum">
              <a:rPr lang="nl-NL" smtClean="0"/>
              <a:t>18</a:t>
            </a:fld>
            <a:endParaRPr lang="nl-NL"/>
          </a:p>
        </p:txBody>
      </p:sp>
    </p:spTree>
    <p:extLst>
      <p:ext uri="{BB962C8B-B14F-4D97-AF65-F5344CB8AC3E}">
        <p14:creationId xmlns:p14="http://schemas.microsoft.com/office/powerpoint/2010/main" val="8839119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984C83-E0E0-0943-81BA-0C3363A88CD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CCD9235-255B-DC4B-8C09-7C386866B3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ABED6221-6AE3-1348-8021-58420A6376F1}"/>
              </a:ext>
            </a:extLst>
          </p:cNvPr>
          <p:cNvSpPr>
            <a:spLocks noGrp="1"/>
          </p:cNvSpPr>
          <p:nvPr>
            <p:ph type="dt" sz="half" idx="10"/>
          </p:nvPr>
        </p:nvSpPr>
        <p:spPr/>
        <p:txBody>
          <a:bodyPr/>
          <a:lstStyle/>
          <a:p>
            <a:fld id="{A48E6E41-8395-D74D-915C-8F88DBA1A864}" type="datetimeFigureOut">
              <a:rPr lang="nl-NL" smtClean="0"/>
              <a:t>16-12-20</a:t>
            </a:fld>
            <a:endParaRPr lang="nl-NL"/>
          </a:p>
        </p:txBody>
      </p:sp>
      <p:sp>
        <p:nvSpPr>
          <p:cNvPr id="5" name="Tijdelijke aanduiding voor voettekst 4">
            <a:extLst>
              <a:ext uri="{FF2B5EF4-FFF2-40B4-BE49-F238E27FC236}">
                <a16:creationId xmlns:a16="http://schemas.microsoft.com/office/drawing/2014/main" id="{EEC0D240-30CD-8147-BC8D-4D321D74274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4B0E8E3-8AC8-7247-BB62-6AE2517F3F38}"/>
              </a:ext>
            </a:extLst>
          </p:cNvPr>
          <p:cNvSpPr>
            <a:spLocks noGrp="1"/>
          </p:cNvSpPr>
          <p:nvPr>
            <p:ph type="sldNum" sz="quarter" idx="12"/>
          </p:nvPr>
        </p:nvSpPr>
        <p:spPr/>
        <p:txBody>
          <a:bodyPr/>
          <a:lstStyle/>
          <a:p>
            <a:fld id="{47E885A7-1A46-F248-9F1A-BD3488C03353}" type="slidenum">
              <a:rPr lang="nl-NL" smtClean="0"/>
              <a:t>‹nr.›</a:t>
            </a:fld>
            <a:endParaRPr lang="nl-NL"/>
          </a:p>
        </p:txBody>
      </p:sp>
    </p:spTree>
    <p:extLst>
      <p:ext uri="{BB962C8B-B14F-4D97-AF65-F5344CB8AC3E}">
        <p14:creationId xmlns:p14="http://schemas.microsoft.com/office/powerpoint/2010/main" val="3773388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430C49-372D-1448-BF9C-B6F6B4884E60}"/>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E27D8BB-D5A1-3543-AFC4-7B0C209A7ED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C5590E5-E2AE-BC4E-906D-19AED0833328}"/>
              </a:ext>
            </a:extLst>
          </p:cNvPr>
          <p:cNvSpPr>
            <a:spLocks noGrp="1"/>
          </p:cNvSpPr>
          <p:nvPr>
            <p:ph type="dt" sz="half" idx="10"/>
          </p:nvPr>
        </p:nvSpPr>
        <p:spPr/>
        <p:txBody>
          <a:bodyPr/>
          <a:lstStyle/>
          <a:p>
            <a:fld id="{A48E6E41-8395-D74D-915C-8F88DBA1A864}" type="datetimeFigureOut">
              <a:rPr lang="nl-NL" smtClean="0"/>
              <a:t>16-12-20</a:t>
            </a:fld>
            <a:endParaRPr lang="nl-NL"/>
          </a:p>
        </p:txBody>
      </p:sp>
      <p:sp>
        <p:nvSpPr>
          <p:cNvPr id="5" name="Tijdelijke aanduiding voor voettekst 4">
            <a:extLst>
              <a:ext uri="{FF2B5EF4-FFF2-40B4-BE49-F238E27FC236}">
                <a16:creationId xmlns:a16="http://schemas.microsoft.com/office/drawing/2014/main" id="{DA7C3786-7B99-224A-AEFB-D7C3E42C54C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D952DC1-E8A7-2D43-8E4F-14E33C836D8C}"/>
              </a:ext>
            </a:extLst>
          </p:cNvPr>
          <p:cNvSpPr>
            <a:spLocks noGrp="1"/>
          </p:cNvSpPr>
          <p:nvPr>
            <p:ph type="sldNum" sz="quarter" idx="12"/>
          </p:nvPr>
        </p:nvSpPr>
        <p:spPr/>
        <p:txBody>
          <a:bodyPr/>
          <a:lstStyle/>
          <a:p>
            <a:fld id="{47E885A7-1A46-F248-9F1A-BD3488C03353}" type="slidenum">
              <a:rPr lang="nl-NL" smtClean="0"/>
              <a:t>‹nr.›</a:t>
            </a:fld>
            <a:endParaRPr lang="nl-NL"/>
          </a:p>
        </p:txBody>
      </p:sp>
    </p:spTree>
    <p:extLst>
      <p:ext uri="{BB962C8B-B14F-4D97-AF65-F5344CB8AC3E}">
        <p14:creationId xmlns:p14="http://schemas.microsoft.com/office/powerpoint/2010/main" val="32690879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81A4187-0F1D-1F45-BEA3-A395FF408BEF}"/>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43B39B6-8299-194A-A1FD-FDFBE7D4E357}"/>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1661E76-A683-B047-9542-9200F0C561FA}"/>
              </a:ext>
            </a:extLst>
          </p:cNvPr>
          <p:cNvSpPr>
            <a:spLocks noGrp="1"/>
          </p:cNvSpPr>
          <p:nvPr>
            <p:ph type="dt" sz="half" idx="10"/>
          </p:nvPr>
        </p:nvSpPr>
        <p:spPr/>
        <p:txBody>
          <a:bodyPr/>
          <a:lstStyle/>
          <a:p>
            <a:fld id="{A48E6E41-8395-D74D-915C-8F88DBA1A864}" type="datetimeFigureOut">
              <a:rPr lang="nl-NL" smtClean="0"/>
              <a:t>16-12-20</a:t>
            </a:fld>
            <a:endParaRPr lang="nl-NL"/>
          </a:p>
        </p:txBody>
      </p:sp>
      <p:sp>
        <p:nvSpPr>
          <p:cNvPr id="5" name="Tijdelijke aanduiding voor voettekst 4">
            <a:extLst>
              <a:ext uri="{FF2B5EF4-FFF2-40B4-BE49-F238E27FC236}">
                <a16:creationId xmlns:a16="http://schemas.microsoft.com/office/drawing/2014/main" id="{87053025-4280-254C-AD24-34B7BC2CA4CA}"/>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8EAB480F-AB0A-9E42-B9DC-AF8E74761B71}"/>
              </a:ext>
            </a:extLst>
          </p:cNvPr>
          <p:cNvSpPr>
            <a:spLocks noGrp="1"/>
          </p:cNvSpPr>
          <p:nvPr>
            <p:ph type="sldNum" sz="quarter" idx="12"/>
          </p:nvPr>
        </p:nvSpPr>
        <p:spPr/>
        <p:txBody>
          <a:bodyPr/>
          <a:lstStyle/>
          <a:p>
            <a:fld id="{47E885A7-1A46-F248-9F1A-BD3488C03353}" type="slidenum">
              <a:rPr lang="nl-NL" smtClean="0"/>
              <a:t>‹nr.›</a:t>
            </a:fld>
            <a:endParaRPr lang="nl-NL"/>
          </a:p>
        </p:txBody>
      </p:sp>
    </p:spTree>
    <p:extLst>
      <p:ext uri="{BB962C8B-B14F-4D97-AF65-F5344CB8AC3E}">
        <p14:creationId xmlns:p14="http://schemas.microsoft.com/office/powerpoint/2010/main" val="512317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E43976-5433-3B4F-B1FB-511DBF6D5DF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1719158-FF75-134F-934F-9915D87E5FC8}"/>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85BC6AD-4017-C84E-8507-928AD86DCA80}"/>
              </a:ext>
            </a:extLst>
          </p:cNvPr>
          <p:cNvSpPr>
            <a:spLocks noGrp="1"/>
          </p:cNvSpPr>
          <p:nvPr>
            <p:ph type="dt" sz="half" idx="10"/>
          </p:nvPr>
        </p:nvSpPr>
        <p:spPr/>
        <p:txBody>
          <a:bodyPr/>
          <a:lstStyle/>
          <a:p>
            <a:fld id="{A48E6E41-8395-D74D-915C-8F88DBA1A864}" type="datetimeFigureOut">
              <a:rPr lang="nl-NL" smtClean="0"/>
              <a:t>16-12-20</a:t>
            </a:fld>
            <a:endParaRPr lang="nl-NL"/>
          </a:p>
        </p:txBody>
      </p:sp>
      <p:sp>
        <p:nvSpPr>
          <p:cNvPr id="5" name="Tijdelijke aanduiding voor voettekst 4">
            <a:extLst>
              <a:ext uri="{FF2B5EF4-FFF2-40B4-BE49-F238E27FC236}">
                <a16:creationId xmlns:a16="http://schemas.microsoft.com/office/drawing/2014/main" id="{B7858533-33ED-8541-A40D-2924749F607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CE8E9DE-7F29-6043-BA7D-8335594B830D}"/>
              </a:ext>
            </a:extLst>
          </p:cNvPr>
          <p:cNvSpPr>
            <a:spLocks noGrp="1"/>
          </p:cNvSpPr>
          <p:nvPr>
            <p:ph type="sldNum" sz="quarter" idx="12"/>
          </p:nvPr>
        </p:nvSpPr>
        <p:spPr/>
        <p:txBody>
          <a:bodyPr/>
          <a:lstStyle/>
          <a:p>
            <a:fld id="{47E885A7-1A46-F248-9F1A-BD3488C03353}" type="slidenum">
              <a:rPr lang="nl-NL" smtClean="0"/>
              <a:t>‹nr.›</a:t>
            </a:fld>
            <a:endParaRPr lang="nl-NL"/>
          </a:p>
        </p:txBody>
      </p:sp>
    </p:spTree>
    <p:extLst>
      <p:ext uri="{BB962C8B-B14F-4D97-AF65-F5344CB8AC3E}">
        <p14:creationId xmlns:p14="http://schemas.microsoft.com/office/powerpoint/2010/main" val="4017027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086929-E2E6-EC42-B88E-D86896D645C5}"/>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432B82D-7BE8-4E45-8050-3570AB419F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F0B5680-52BA-8F4B-9B2B-1AC43E39FBA2}"/>
              </a:ext>
            </a:extLst>
          </p:cNvPr>
          <p:cNvSpPr>
            <a:spLocks noGrp="1"/>
          </p:cNvSpPr>
          <p:nvPr>
            <p:ph type="dt" sz="half" idx="10"/>
          </p:nvPr>
        </p:nvSpPr>
        <p:spPr/>
        <p:txBody>
          <a:bodyPr/>
          <a:lstStyle/>
          <a:p>
            <a:fld id="{A48E6E41-8395-D74D-915C-8F88DBA1A864}" type="datetimeFigureOut">
              <a:rPr lang="nl-NL" smtClean="0"/>
              <a:t>16-12-20</a:t>
            </a:fld>
            <a:endParaRPr lang="nl-NL"/>
          </a:p>
        </p:txBody>
      </p:sp>
      <p:sp>
        <p:nvSpPr>
          <p:cNvPr id="5" name="Tijdelijke aanduiding voor voettekst 4">
            <a:extLst>
              <a:ext uri="{FF2B5EF4-FFF2-40B4-BE49-F238E27FC236}">
                <a16:creationId xmlns:a16="http://schemas.microsoft.com/office/drawing/2014/main" id="{296F7D0B-A4CE-A84F-9CB8-B2D620970FE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E1F00CD-C4DA-0B4E-A010-3025A11320C9}"/>
              </a:ext>
            </a:extLst>
          </p:cNvPr>
          <p:cNvSpPr>
            <a:spLocks noGrp="1"/>
          </p:cNvSpPr>
          <p:nvPr>
            <p:ph type="sldNum" sz="quarter" idx="12"/>
          </p:nvPr>
        </p:nvSpPr>
        <p:spPr/>
        <p:txBody>
          <a:bodyPr/>
          <a:lstStyle/>
          <a:p>
            <a:fld id="{47E885A7-1A46-F248-9F1A-BD3488C03353}" type="slidenum">
              <a:rPr lang="nl-NL" smtClean="0"/>
              <a:t>‹nr.›</a:t>
            </a:fld>
            <a:endParaRPr lang="nl-NL"/>
          </a:p>
        </p:txBody>
      </p:sp>
    </p:spTree>
    <p:extLst>
      <p:ext uri="{BB962C8B-B14F-4D97-AF65-F5344CB8AC3E}">
        <p14:creationId xmlns:p14="http://schemas.microsoft.com/office/powerpoint/2010/main" val="488547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30BE3F-1D1C-254C-B451-8737F763DBD9}"/>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B99F66D-8D6F-CE4C-8363-0B517D0D08E0}"/>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911780E3-A134-E54B-BF57-5FED21DFA48E}"/>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A7D59481-CC60-284E-A8A6-D0CA4F0CDB90}"/>
              </a:ext>
            </a:extLst>
          </p:cNvPr>
          <p:cNvSpPr>
            <a:spLocks noGrp="1"/>
          </p:cNvSpPr>
          <p:nvPr>
            <p:ph type="dt" sz="half" idx="10"/>
          </p:nvPr>
        </p:nvSpPr>
        <p:spPr/>
        <p:txBody>
          <a:bodyPr/>
          <a:lstStyle/>
          <a:p>
            <a:fld id="{A48E6E41-8395-D74D-915C-8F88DBA1A864}" type="datetimeFigureOut">
              <a:rPr lang="nl-NL" smtClean="0"/>
              <a:t>16-12-20</a:t>
            </a:fld>
            <a:endParaRPr lang="nl-NL"/>
          </a:p>
        </p:txBody>
      </p:sp>
      <p:sp>
        <p:nvSpPr>
          <p:cNvPr id="6" name="Tijdelijke aanduiding voor voettekst 5">
            <a:extLst>
              <a:ext uri="{FF2B5EF4-FFF2-40B4-BE49-F238E27FC236}">
                <a16:creationId xmlns:a16="http://schemas.microsoft.com/office/drawing/2014/main" id="{B69F8AB8-D7C7-374F-8AEA-A2FD124EBEC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4DA955AC-63E4-424F-B772-5A04F8A49A18}"/>
              </a:ext>
            </a:extLst>
          </p:cNvPr>
          <p:cNvSpPr>
            <a:spLocks noGrp="1"/>
          </p:cNvSpPr>
          <p:nvPr>
            <p:ph type="sldNum" sz="quarter" idx="12"/>
          </p:nvPr>
        </p:nvSpPr>
        <p:spPr/>
        <p:txBody>
          <a:bodyPr/>
          <a:lstStyle/>
          <a:p>
            <a:fld id="{47E885A7-1A46-F248-9F1A-BD3488C03353}" type="slidenum">
              <a:rPr lang="nl-NL" smtClean="0"/>
              <a:t>‹nr.›</a:t>
            </a:fld>
            <a:endParaRPr lang="nl-NL"/>
          </a:p>
        </p:txBody>
      </p:sp>
    </p:spTree>
    <p:extLst>
      <p:ext uri="{BB962C8B-B14F-4D97-AF65-F5344CB8AC3E}">
        <p14:creationId xmlns:p14="http://schemas.microsoft.com/office/powerpoint/2010/main" val="1785842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2CA9E4-5FD1-F84C-8436-88A91DD34986}"/>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A2FEA46-E00B-2E45-913F-95DD2296F6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F67431C7-5D58-CA43-88B1-D6DC358D33CB}"/>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E16E193-2D15-C048-A733-96CF8A4E8EC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E92D9735-52E0-0F49-AFF6-FD98C4D40D28}"/>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828B5FC-7DBF-9144-9A7A-EBE336CBA3F5}"/>
              </a:ext>
            </a:extLst>
          </p:cNvPr>
          <p:cNvSpPr>
            <a:spLocks noGrp="1"/>
          </p:cNvSpPr>
          <p:nvPr>
            <p:ph type="dt" sz="half" idx="10"/>
          </p:nvPr>
        </p:nvSpPr>
        <p:spPr/>
        <p:txBody>
          <a:bodyPr/>
          <a:lstStyle/>
          <a:p>
            <a:fld id="{A48E6E41-8395-D74D-915C-8F88DBA1A864}" type="datetimeFigureOut">
              <a:rPr lang="nl-NL" smtClean="0"/>
              <a:t>16-12-20</a:t>
            </a:fld>
            <a:endParaRPr lang="nl-NL"/>
          </a:p>
        </p:txBody>
      </p:sp>
      <p:sp>
        <p:nvSpPr>
          <p:cNvPr id="8" name="Tijdelijke aanduiding voor voettekst 7">
            <a:extLst>
              <a:ext uri="{FF2B5EF4-FFF2-40B4-BE49-F238E27FC236}">
                <a16:creationId xmlns:a16="http://schemas.microsoft.com/office/drawing/2014/main" id="{E124EC8C-50E6-6C40-A8F6-3E5C1F785DBB}"/>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44482785-0495-224F-89F7-586E70AA579C}"/>
              </a:ext>
            </a:extLst>
          </p:cNvPr>
          <p:cNvSpPr>
            <a:spLocks noGrp="1"/>
          </p:cNvSpPr>
          <p:nvPr>
            <p:ph type="sldNum" sz="quarter" idx="12"/>
          </p:nvPr>
        </p:nvSpPr>
        <p:spPr/>
        <p:txBody>
          <a:bodyPr/>
          <a:lstStyle/>
          <a:p>
            <a:fld id="{47E885A7-1A46-F248-9F1A-BD3488C03353}" type="slidenum">
              <a:rPr lang="nl-NL" smtClean="0"/>
              <a:t>‹nr.›</a:t>
            </a:fld>
            <a:endParaRPr lang="nl-NL"/>
          </a:p>
        </p:txBody>
      </p:sp>
    </p:spTree>
    <p:extLst>
      <p:ext uri="{BB962C8B-B14F-4D97-AF65-F5344CB8AC3E}">
        <p14:creationId xmlns:p14="http://schemas.microsoft.com/office/powerpoint/2010/main" val="2469600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636F70-2F19-1148-8D62-F70474074D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13AF9969-5838-0A4D-8E3A-08B16606AF92}"/>
              </a:ext>
            </a:extLst>
          </p:cNvPr>
          <p:cNvSpPr>
            <a:spLocks noGrp="1"/>
          </p:cNvSpPr>
          <p:nvPr>
            <p:ph type="dt" sz="half" idx="10"/>
          </p:nvPr>
        </p:nvSpPr>
        <p:spPr/>
        <p:txBody>
          <a:bodyPr/>
          <a:lstStyle/>
          <a:p>
            <a:fld id="{A48E6E41-8395-D74D-915C-8F88DBA1A864}" type="datetimeFigureOut">
              <a:rPr lang="nl-NL" smtClean="0"/>
              <a:t>16-12-20</a:t>
            </a:fld>
            <a:endParaRPr lang="nl-NL"/>
          </a:p>
        </p:txBody>
      </p:sp>
      <p:sp>
        <p:nvSpPr>
          <p:cNvPr id="4" name="Tijdelijke aanduiding voor voettekst 3">
            <a:extLst>
              <a:ext uri="{FF2B5EF4-FFF2-40B4-BE49-F238E27FC236}">
                <a16:creationId xmlns:a16="http://schemas.microsoft.com/office/drawing/2014/main" id="{E3C6846C-01B4-EA48-83C4-F663908D3C5B}"/>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B8B2714C-DA38-4D4F-965B-8323DFB7468E}"/>
              </a:ext>
            </a:extLst>
          </p:cNvPr>
          <p:cNvSpPr>
            <a:spLocks noGrp="1"/>
          </p:cNvSpPr>
          <p:nvPr>
            <p:ph type="sldNum" sz="quarter" idx="12"/>
          </p:nvPr>
        </p:nvSpPr>
        <p:spPr/>
        <p:txBody>
          <a:bodyPr/>
          <a:lstStyle/>
          <a:p>
            <a:fld id="{47E885A7-1A46-F248-9F1A-BD3488C03353}" type="slidenum">
              <a:rPr lang="nl-NL" smtClean="0"/>
              <a:t>‹nr.›</a:t>
            </a:fld>
            <a:endParaRPr lang="nl-NL"/>
          </a:p>
        </p:txBody>
      </p:sp>
    </p:spTree>
    <p:extLst>
      <p:ext uri="{BB962C8B-B14F-4D97-AF65-F5344CB8AC3E}">
        <p14:creationId xmlns:p14="http://schemas.microsoft.com/office/powerpoint/2010/main" val="3265212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B3FFEE0-83CA-D744-A987-C74E5C5672A1}"/>
              </a:ext>
            </a:extLst>
          </p:cNvPr>
          <p:cNvSpPr>
            <a:spLocks noGrp="1"/>
          </p:cNvSpPr>
          <p:nvPr>
            <p:ph type="dt" sz="half" idx="10"/>
          </p:nvPr>
        </p:nvSpPr>
        <p:spPr/>
        <p:txBody>
          <a:bodyPr/>
          <a:lstStyle/>
          <a:p>
            <a:fld id="{A48E6E41-8395-D74D-915C-8F88DBA1A864}" type="datetimeFigureOut">
              <a:rPr lang="nl-NL" smtClean="0"/>
              <a:t>16-12-20</a:t>
            </a:fld>
            <a:endParaRPr lang="nl-NL"/>
          </a:p>
        </p:txBody>
      </p:sp>
      <p:sp>
        <p:nvSpPr>
          <p:cNvPr id="3" name="Tijdelijke aanduiding voor voettekst 2">
            <a:extLst>
              <a:ext uri="{FF2B5EF4-FFF2-40B4-BE49-F238E27FC236}">
                <a16:creationId xmlns:a16="http://schemas.microsoft.com/office/drawing/2014/main" id="{FD499230-1878-8540-9B5E-5B2F5AD1A1BD}"/>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D18D8B3D-FD5B-304E-BA0D-6BCBBF56FC2B}"/>
              </a:ext>
            </a:extLst>
          </p:cNvPr>
          <p:cNvSpPr>
            <a:spLocks noGrp="1"/>
          </p:cNvSpPr>
          <p:nvPr>
            <p:ph type="sldNum" sz="quarter" idx="12"/>
          </p:nvPr>
        </p:nvSpPr>
        <p:spPr/>
        <p:txBody>
          <a:bodyPr/>
          <a:lstStyle/>
          <a:p>
            <a:fld id="{47E885A7-1A46-F248-9F1A-BD3488C03353}" type="slidenum">
              <a:rPr lang="nl-NL" smtClean="0"/>
              <a:t>‹nr.›</a:t>
            </a:fld>
            <a:endParaRPr lang="nl-NL"/>
          </a:p>
        </p:txBody>
      </p:sp>
    </p:spTree>
    <p:extLst>
      <p:ext uri="{BB962C8B-B14F-4D97-AF65-F5344CB8AC3E}">
        <p14:creationId xmlns:p14="http://schemas.microsoft.com/office/powerpoint/2010/main" val="3880280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C668FC-74CD-D149-9AC7-BB0A83DEB51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DCA16984-CD7D-2249-9B69-9C55DCB924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95105E4-6F71-2945-AC56-21B52BA80A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2947D84D-0895-5845-A36A-6F42CBB053C9}"/>
              </a:ext>
            </a:extLst>
          </p:cNvPr>
          <p:cNvSpPr>
            <a:spLocks noGrp="1"/>
          </p:cNvSpPr>
          <p:nvPr>
            <p:ph type="dt" sz="half" idx="10"/>
          </p:nvPr>
        </p:nvSpPr>
        <p:spPr/>
        <p:txBody>
          <a:bodyPr/>
          <a:lstStyle/>
          <a:p>
            <a:fld id="{A48E6E41-8395-D74D-915C-8F88DBA1A864}" type="datetimeFigureOut">
              <a:rPr lang="nl-NL" smtClean="0"/>
              <a:t>16-12-20</a:t>
            </a:fld>
            <a:endParaRPr lang="nl-NL"/>
          </a:p>
        </p:txBody>
      </p:sp>
      <p:sp>
        <p:nvSpPr>
          <p:cNvPr id="6" name="Tijdelijke aanduiding voor voettekst 5">
            <a:extLst>
              <a:ext uri="{FF2B5EF4-FFF2-40B4-BE49-F238E27FC236}">
                <a16:creationId xmlns:a16="http://schemas.microsoft.com/office/drawing/2014/main" id="{E379457D-77D3-A34B-9228-612B3D79CFC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A14698B-76F1-D649-AC92-7EC8060F5492}"/>
              </a:ext>
            </a:extLst>
          </p:cNvPr>
          <p:cNvSpPr>
            <a:spLocks noGrp="1"/>
          </p:cNvSpPr>
          <p:nvPr>
            <p:ph type="sldNum" sz="quarter" idx="12"/>
          </p:nvPr>
        </p:nvSpPr>
        <p:spPr/>
        <p:txBody>
          <a:bodyPr/>
          <a:lstStyle/>
          <a:p>
            <a:fld id="{47E885A7-1A46-F248-9F1A-BD3488C03353}" type="slidenum">
              <a:rPr lang="nl-NL" smtClean="0"/>
              <a:t>‹nr.›</a:t>
            </a:fld>
            <a:endParaRPr lang="nl-NL"/>
          </a:p>
        </p:txBody>
      </p:sp>
    </p:spTree>
    <p:extLst>
      <p:ext uri="{BB962C8B-B14F-4D97-AF65-F5344CB8AC3E}">
        <p14:creationId xmlns:p14="http://schemas.microsoft.com/office/powerpoint/2010/main" val="789081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6E1E20-D969-474F-8B8B-43F38A30F9F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8AD8010A-7AD4-0241-B8CF-71973632B1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E380BB99-3B38-944F-8B1D-74DA3CA626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C4A56EA-045F-194B-BDAB-2101FF1362B6}"/>
              </a:ext>
            </a:extLst>
          </p:cNvPr>
          <p:cNvSpPr>
            <a:spLocks noGrp="1"/>
          </p:cNvSpPr>
          <p:nvPr>
            <p:ph type="dt" sz="half" idx="10"/>
          </p:nvPr>
        </p:nvSpPr>
        <p:spPr/>
        <p:txBody>
          <a:bodyPr/>
          <a:lstStyle/>
          <a:p>
            <a:fld id="{A48E6E41-8395-D74D-915C-8F88DBA1A864}" type="datetimeFigureOut">
              <a:rPr lang="nl-NL" smtClean="0"/>
              <a:t>16-12-20</a:t>
            </a:fld>
            <a:endParaRPr lang="nl-NL"/>
          </a:p>
        </p:txBody>
      </p:sp>
      <p:sp>
        <p:nvSpPr>
          <p:cNvPr id="6" name="Tijdelijke aanduiding voor voettekst 5">
            <a:extLst>
              <a:ext uri="{FF2B5EF4-FFF2-40B4-BE49-F238E27FC236}">
                <a16:creationId xmlns:a16="http://schemas.microsoft.com/office/drawing/2014/main" id="{9ADA218A-08A2-AB43-B39A-F342E734353A}"/>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10E00509-B42F-1D47-94FC-4205E36C87AE}"/>
              </a:ext>
            </a:extLst>
          </p:cNvPr>
          <p:cNvSpPr>
            <a:spLocks noGrp="1"/>
          </p:cNvSpPr>
          <p:nvPr>
            <p:ph type="sldNum" sz="quarter" idx="12"/>
          </p:nvPr>
        </p:nvSpPr>
        <p:spPr/>
        <p:txBody>
          <a:bodyPr/>
          <a:lstStyle/>
          <a:p>
            <a:fld id="{47E885A7-1A46-F248-9F1A-BD3488C03353}" type="slidenum">
              <a:rPr lang="nl-NL" smtClean="0"/>
              <a:t>‹nr.›</a:t>
            </a:fld>
            <a:endParaRPr lang="nl-NL"/>
          </a:p>
        </p:txBody>
      </p:sp>
    </p:spTree>
    <p:extLst>
      <p:ext uri="{BB962C8B-B14F-4D97-AF65-F5344CB8AC3E}">
        <p14:creationId xmlns:p14="http://schemas.microsoft.com/office/powerpoint/2010/main" val="2416418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15E0BAC2-77BD-3E4D-9530-A628669DD2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2662FD04-9C75-1643-85B7-838E54FB59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10F3F6D-C7DA-CD4C-A807-4E313CED9D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8E6E41-8395-D74D-915C-8F88DBA1A864}" type="datetimeFigureOut">
              <a:rPr lang="nl-NL" smtClean="0"/>
              <a:t>16-12-20</a:t>
            </a:fld>
            <a:endParaRPr lang="nl-NL"/>
          </a:p>
        </p:txBody>
      </p:sp>
      <p:sp>
        <p:nvSpPr>
          <p:cNvPr id="5" name="Tijdelijke aanduiding voor voettekst 4">
            <a:extLst>
              <a:ext uri="{FF2B5EF4-FFF2-40B4-BE49-F238E27FC236}">
                <a16:creationId xmlns:a16="http://schemas.microsoft.com/office/drawing/2014/main" id="{17CC4B46-E068-DE4C-9C23-431D6B6A41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521AE251-E9DE-004F-BBCF-529338D1D29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E885A7-1A46-F248-9F1A-BD3488C03353}" type="slidenum">
              <a:rPr lang="nl-NL" smtClean="0"/>
              <a:t>‹nr.›</a:t>
            </a:fld>
            <a:endParaRPr lang="nl-NL"/>
          </a:p>
        </p:txBody>
      </p:sp>
    </p:spTree>
    <p:extLst>
      <p:ext uri="{BB962C8B-B14F-4D97-AF65-F5344CB8AC3E}">
        <p14:creationId xmlns:p14="http://schemas.microsoft.com/office/powerpoint/2010/main" val="5729784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trouw.nl/cultuur-media/hoe-we-proeven-het-brein-twist-voortdurend-met-de-zintuigen-over-smaak~b2563858/"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youtu.be/PIiv_AELLew?list=PL57rlzPmUY0czPRDUw4gPxfr8aw4C9FB0" TargetMode="External"/><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tiff"/></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PIiv_AELLew?list=PL57rlzPmUY0czPRDUw4gPxfr8aw4C9FB0" TargetMode="Externa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hyperlink" Target="https://www.muziekweb.nl/Link/LBX0244/Digiffects-Cross-section-x-1?TrackID=LBX0244-0061" TargetMode="External"/><Relationship Id="rId4" Type="http://schemas.openxmlformats.org/officeDocument/2006/relationships/image" Target="../media/image15.tiff"/></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youtu.be/cBdEEzZvOYk"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unnersworld.com/nl/gezondheid/a29219025/types-eters-afvallen-overgewicht/" TargetMode="External"/><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voedingscentrum.nl/nl/nieuws/voedingscentrum-onderzoek-eet-nederland-met-aandacht.aspx" TargetMode="External"/><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voedingscentrum.nl/encyclopedie/milieuenklimaat.aspx#blok5" TargetMode="External"/><Relationship Id="rId2" Type="http://schemas.openxmlformats.org/officeDocument/2006/relationships/hyperlink" Target="https://www.voedingscentrum.nl/encyclopedie/voedselverspilling.aspx"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tif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hyperlink" Target="https://youtu.be/06i1gh90-9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707FC24-6981-43D9-B525-C7832BA22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11449"/>
            <a:ext cx="4332307" cy="617955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a:extLst>
              <a:ext uri="{FF2B5EF4-FFF2-40B4-BE49-F238E27FC236}">
                <a16:creationId xmlns:a16="http://schemas.microsoft.com/office/drawing/2014/main" id="{1E7CE0AD-9FC8-584B-8A81-44409D39AFE6}"/>
              </a:ext>
            </a:extLst>
          </p:cNvPr>
          <p:cNvSpPr>
            <a:spLocks noGrp="1"/>
          </p:cNvSpPr>
          <p:nvPr>
            <p:ph type="title"/>
          </p:nvPr>
        </p:nvSpPr>
        <p:spPr>
          <a:xfrm>
            <a:off x="742950" y="742950"/>
            <a:ext cx="3714750" cy="5187949"/>
          </a:xfrm>
        </p:spPr>
        <p:txBody>
          <a:bodyPr vert="horz" lIns="91440" tIns="45720" rIns="91440" bIns="45720" rtlCol="0" anchor="ctr">
            <a:normAutofit fontScale="90000"/>
          </a:bodyPr>
          <a:lstStyle/>
          <a:p>
            <a:pPr algn="ctr"/>
            <a:r>
              <a:rPr lang="en-US" b="1" kern="1200" dirty="0">
                <a:solidFill>
                  <a:srgbClr val="FFFFFF"/>
                </a:solidFill>
                <a:latin typeface="+mj-lt"/>
                <a:ea typeface="+mj-ea"/>
                <a:cs typeface="+mj-cs"/>
              </a:rPr>
              <a:t>Hoe we </a:t>
            </a:r>
            <a:r>
              <a:rPr lang="en-US" b="1" kern="1200" dirty="0" err="1">
                <a:solidFill>
                  <a:srgbClr val="FFFFFF"/>
                </a:solidFill>
                <a:latin typeface="+mj-lt"/>
                <a:ea typeface="+mj-ea"/>
                <a:cs typeface="+mj-cs"/>
              </a:rPr>
              <a:t>proeven</a:t>
            </a:r>
            <a:r>
              <a:rPr lang="en-US" b="1" kern="1200" dirty="0">
                <a:solidFill>
                  <a:srgbClr val="FFFFFF"/>
                </a:solidFill>
                <a:latin typeface="+mj-lt"/>
                <a:ea typeface="+mj-ea"/>
                <a:cs typeface="+mj-cs"/>
              </a:rPr>
              <a:t>: Het </a:t>
            </a:r>
            <a:r>
              <a:rPr lang="en-US" b="1" kern="1200" dirty="0" err="1">
                <a:solidFill>
                  <a:srgbClr val="FFFFFF"/>
                </a:solidFill>
                <a:latin typeface="+mj-lt"/>
                <a:ea typeface="+mj-ea"/>
                <a:cs typeface="+mj-cs"/>
              </a:rPr>
              <a:t>brein</a:t>
            </a:r>
            <a:r>
              <a:rPr lang="en-US" b="1" kern="1200" dirty="0">
                <a:solidFill>
                  <a:srgbClr val="FFFFFF"/>
                </a:solidFill>
                <a:latin typeface="+mj-lt"/>
                <a:ea typeface="+mj-ea"/>
                <a:cs typeface="+mj-cs"/>
              </a:rPr>
              <a:t> twist </a:t>
            </a:r>
            <a:r>
              <a:rPr lang="en-US" b="1" kern="1200" dirty="0" err="1">
                <a:solidFill>
                  <a:srgbClr val="FFFFFF"/>
                </a:solidFill>
                <a:latin typeface="+mj-lt"/>
                <a:ea typeface="+mj-ea"/>
                <a:cs typeface="+mj-cs"/>
              </a:rPr>
              <a:t>voortdurend</a:t>
            </a:r>
            <a:r>
              <a:rPr lang="en-US" b="1" kern="1200" dirty="0">
                <a:solidFill>
                  <a:srgbClr val="FFFFFF"/>
                </a:solidFill>
                <a:latin typeface="+mj-lt"/>
                <a:ea typeface="+mj-ea"/>
                <a:cs typeface="+mj-cs"/>
              </a:rPr>
              <a:t> met de </a:t>
            </a:r>
            <a:r>
              <a:rPr lang="en-US" b="1" kern="1200" dirty="0" err="1">
                <a:solidFill>
                  <a:srgbClr val="FFFFFF"/>
                </a:solidFill>
                <a:latin typeface="+mj-lt"/>
                <a:ea typeface="+mj-ea"/>
                <a:cs typeface="+mj-cs"/>
              </a:rPr>
              <a:t>zintuigen</a:t>
            </a:r>
            <a:r>
              <a:rPr lang="en-US" b="1" kern="1200" dirty="0">
                <a:solidFill>
                  <a:srgbClr val="FFFFFF"/>
                </a:solidFill>
                <a:latin typeface="+mj-lt"/>
                <a:ea typeface="+mj-ea"/>
                <a:cs typeface="+mj-cs"/>
              </a:rPr>
              <a:t> over </a:t>
            </a:r>
            <a:r>
              <a:rPr lang="en-US" b="1" kern="1200" dirty="0" err="1">
                <a:solidFill>
                  <a:srgbClr val="FFFFFF"/>
                </a:solidFill>
                <a:latin typeface="+mj-lt"/>
                <a:ea typeface="+mj-ea"/>
                <a:cs typeface="+mj-cs"/>
              </a:rPr>
              <a:t>smaak</a:t>
            </a:r>
            <a:br>
              <a:rPr lang="en-US" b="1" kern="1200" dirty="0">
                <a:solidFill>
                  <a:srgbClr val="FFFFFF"/>
                </a:solidFill>
                <a:latin typeface="+mj-lt"/>
                <a:ea typeface="+mj-ea"/>
                <a:cs typeface="+mj-cs"/>
              </a:rPr>
            </a:br>
            <a:r>
              <a:rPr lang="en-US" sz="2400" b="1" kern="1200" dirty="0" err="1">
                <a:solidFill>
                  <a:srgbClr val="FFFFFF"/>
                </a:solidFill>
                <a:latin typeface="+mj-lt"/>
                <a:ea typeface="+mj-ea"/>
                <a:cs typeface="+mj-cs"/>
              </a:rPr>
              <a:t>Leerjaar</a:t>
            </a:r>
            <a:r>
              <a:rPr lang="en-US" sz="2400" b="1" kern="1200" dirty="0">
                <a:solidFill>
                  <a:srgbClr val="FFFFFF"/>
                </a:solidFill>
                <a:latin typeface="+mj-lt"/>
                <a:ea typeface="+mj-ea"/>
                <a:cs typeface="+mj-cs"/>
              </a:rPr>
              <a:t>  1, </a:t>
            </a:r>
            <a:r>
              <a:rPr lang="en-US" sz="2400" b="1" kern="1200" dirty="0" err="1">
                <a:solidFill>
                  <a:srgbClr val="FFFFFF"/>
                </a:solidFill>
                <a:latin typeface="+mj-lt"/>
                <a:ea typeface="+mj-ea"/>
                <a:cs typeface="+mj-cs"/>
              </a:rPr>
              <a:t>periode</a:t>
            </a:r>
            <a:r>
              <a:rPr lang="en-US" sz="2400" b="1" kern="1200" dirty="0">
                <a:solidFill>
                  <a:srgbClr val="FFFFFF"/>
                </a:solidFill>
                <a:latin typeface="+mj-lt"/>
                <a:ea typeface="+mj-ea"/>
                <a:cs typeface="+mj-cs"/>
              </a:rPr>
              <a:t> 2, week  6</a:t>
            </a:r>
            <a:br>
              <a:rPr lang="en-US" b="1" kern="1200" dirty="0">
                <a:solidFill>
                  <a:srgbClr val="FFFFFF"/>
                </a:solidFill>
                <a:latin typeface="+mj-lt"/>
                <a:ea typeface="+mj-ea"/>
                <a:cs typeface="+mj-cs"/>
              </a:rPr>
            </a:br>
            <a:endParaRPr lang="en-US" kern="1200" dirty="0">
              <a:solidFill>
                <a:srgbClr val="FFFFFF"/>
              </a:solidFill>
              <a:latin typeface="+mj-lt"/>
              <a:ea typeface="+mj-ea"/>
              <a:cs typeface="+mj-cs"/>
            </a:endParaRPr>
          </a:p>
        </p:txBody>
      </p:sp>
      <p:pic>
        <p:nvPicPr>
          <p:cNvPr id="3" name="Tijdelijke aanduiding voor inhoud 2" descr="Afbeelding met tekening&#10;&#10;Automatisch gegenereerde beschrijving">
            <a:extLst>
              <a:ext uri="{FF2B5EF4-FFF2-40B4-BE49-F238E27FC236}">
                <a16:creationId xmlns:a16="http://schemas.microsoft.com/office/drawing/2014/main" id="{CB3A14E2-0094-E947-B5B5-AFAC296814EF}"/>
              </a:ext>
            </a:extLst>
          </p:cNvPr>
          <p:cNvPicPr>
            <a:picLocks noGrp="1" noChangeAspect="1"/>
          </p:cNvPicPr>
          <p:nvPr>
            <p:ph idx="1"/>
          </p:nvPr>
        </p:nvPicPr>
        <p:blipFill>
          <a:blip r:embed="rId2"/>
          <a:stretch>
            <a:fillRect/>
          </a:stretch>
        </p:blipFill>
        <p:spPr>
          <a:xfrm>
            <a:off x="5153822" y="749630"/>
            <a:ext cx="6553545" cy="5366682"/>
          </a:xfrm>
          <a:prstGeom prst="rect">
            <a:avLst/>
          </a:prstGeom>
        </p:spPr>
      </p:pic>
    </p:spTree>
    <p:extLst>
      <p:ext uri="{BB962C8B-B14F-4D97-AF65-F5344CB8AC3E}">
        <p14:creationId xmlns:p14="http://schemas.microsoft.com/office/powerpoint/2010/main" val="1072214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D1EDCB-7132-B24C-9B97-D2AA508A4C5E}"/>
              </a:ext>
            </a:extLst>
          </p:cNvPr>
          <p:cNvSpPr>
            <a:spLocks noGrp="1"/>
          </p:cNvSpPr>
          <p:nvPr>
            <p:ph type="title"/>
          </p:nvPr>
        </p:nvSpPr>
        <p:spPr/>
        <p:txBody>
          <a:bodyPr/>
          <a:lstStyle/>
          <a:p>
            <a:r>
              <a:rPr lang="nl-NL" dirty="0"/>
              <a:t>Smaak</a:t>
            </a:r>
          </a:p>
        </p:txBody>
      </p:sp>
      <p:sp>
        <p:nvSpPr>
          <p:cNvPr id="3" name="Tijdelijke aanduiding voor inhoud 2">
            <a:extLst>
              <a:ext uri="{FF2B5EF4-FFF2-40B4-BE49-F238E27FC236}">
                <a16:creationId xmlns:a16="http://schemas.microsoft.com/office/drawing/2014/main" id="{99799FAA-DE96-454A-9A6F-6EBA8838BAFA}"/>
              </a:ext>
            </a:extLst>
          </p:cNvPr>
          <p:cNvSpPr>
            <a:spLocks noGrp="1"/>
          </p:cNvSpPr>
          <p:nvPr>
            <p:ph idx="1"/>
          </p:nvPr>
        </p:nvSpPr>
        <p:spPr>
          <a:xfrm>
            <a:off x="838200" y="1594793"/>
            <a:ext cx="10515600" cy="4351338"/>
          </a:xfrm>
        </p:spPr>
        <p:txBody>
          <a:bodyPr>
            <a:normAutofit lnSpcReduction="10000"/>
          </a:bodyPr>
          <a:lstStyle/>
          <a:p>
            <a:r>
              <a:rPr lang="nl-NL" dirty="0"/>
              <a:t>Smaak is het zintuig waarmee men proeft", schrijft Van Dale. "De smaak zetelt op de tong. Het is het zintuig, waarmee men eigenschappen van gerechten en dranken als zodanig kan onderscheiden wanneer die in de mond komen." Dat is een vreemde definitie. Wie het verschil wil proeven tussen geitenkaas of blauwe kaas, tussen een aardbei en een banaan, of tussen sherry en port, gaat helemaal niet op zijn smaak af. Dat verschil proef je met je neus, op de geur.</a:t>
            </a:r>
          </a:p>
          <a:p>
            <a:r>
              <a:rPr lang="nl-NL" dirty="0"/>
              <a:t>Een tong maakt alleen onderscheid tussen zoet en zout, zuur en bitter. Sinds een paar jaar geldt ook hartig (umami) als een aparte smaak. En sommige wetenschappers willen daar tegenwoordig nog vet aan toevoegen. </a:t>
            </a:r>
          </a:p>
          <a:p>
            <a:endParaRPr lang="nl-NL" dirty="0"/>
          </a:p>
        </p:txBody>
      </p:sp>
      <p:sp>
        <p:nvSpPr>
          <p:cNvPr id="4" name="Rechthoek 3">
            <a:extLst>
              <a:ext uri="{FF2B5EF4-FFF2-40B4-BE49-F238E27FC236}">
                <a16:creationId xmlns:a16="http://schemas.microsoft.com/office/drawing/2014/main" id="{D246051C-FD14-7541-9999-B60353DEFF92}"/>
              </a:ext>
            </a:extLst>
          </p:cNvPr>
          <p:cNvSpPr/>
          <p:nvPr/>
        </p:nvSpPr>
        <p:spPr>
          <a:xfrm>
            <a:off x="1133475" y="5850235"/>
            <a:ext cx="10621378" cy="923330"/>
          </a:xfrm>
          <a:prstGeom prst="rect">
            <a:avLst/>
          </a:prstGeom>
        </p:spPr>
        <p:txBody>
          <a:bodyPr wrap="square">
            <a:spAutoFit/>
          </a:bodyPr>
          <a:lstStyle/>
          <a:p>
            <a:r>
              <a:rPr lang="nl-NL" dirty="0"/>
              <a:t> Bron: </a:t>
            </a:r>
            <a:r>
              <a:rPr lang="nl-NL" dirty="0">
                <a:hlinkClick r:id="rId2"/>
              </a:rPr>
              <a:t>https://www.trouw.nl/cultuur-media/hoe-we-proeven-het-brein-twist-voortdurend-met-de-zintuigen-over-smaak~b2563858/</a:t>
            </a:r>
            <a:endParaRPr lang="nl-NL" dirty="0"/>
          </a:p>
          <a:p>
            <a:endParaRPr lang="nl-NL" dirty="0"/>
          </a:p>
        </p:txBody>
      </p:sp>
    </p:spTree>
    <p:extLst>
      <p:ext uri="{BB962C8B-B14F-4D97-AF65-F5344CB8AC3E}">
        <p14:creationId xmlns:p14="http://schemas.microsoft.com/office/powerpoint/2010/main" val="3142325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5A8A9A-4761-E640-A46C-891752693698}"/>
              </a:ext>
            </a:extLst>
          </p:cNvPr>
          <p:cNvSpPr>
            <a:spLocks noGrp="1"/>
          </p:cNvSpPr>
          <p:nvPr>
            <p:ph type="title"/>
          </p:nvPr>
        </p:nvSpPr>
        <p:spPr>
          <a:xfrm>
            <a:off x="645859" y="640081"/>
            <a:ext cx="3494341" cy="3793488"/>
          </a:xfrm>
          <a:noFill/>
        </p:spPr>
        <p:txBody>
          <a:bodyPr vert="horz" lIns="91440" tIns="45720" rIns="91440" bIns="45720" rtlCol="0" anchor="b">
            <a:normAutofit/>
          </a:bodyPr>
          <a:lstStyle/>
          <a:p>
            <a:r>
              <a:rPr lang="en-US" sz="4600"/>
              <a:t>Reuk</a:t>
            </a:r>
          </a:p>
        </p:txBody>
      </p:sp>
      <p:sp>
        <p:nvSpPr>
          <p:cNvPr id="19" name="Rectangle 8">
            <a:extLst>
              <a:ext uri="{FF2B5EF4-FFF2-40B4-BE49-F238E27FC236}">
                <a16:creationId xmlns:a16="http://schemas.microsoft.com/office/drawing/2014/main" id="{71FC7D98-7B8B-402A-90FC-F027482F21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5926" y="0"/>
            <a:ext cx="756607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28">
            <a:extLst>
              <a:ext uri="{FF2B5EF4-FFF2-40B4-BE49-F238E27FC236}">
                <a16:creationId xmlns:a16="http://schemas.microsoft.com/office/drawing/2014/main" id="{AD7356EA-285B-4E5D-8FEC-104659A4F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903" y="640091"/>
            <a:ext cx="6266120"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a:extLst>
              <a:ext uri="{FF2B5EF4-FFF2-40B4-BE49-F238E27FC236}">
                <a16:creationId xmlns:a16="http://schemas.microsoft.com/office/drawing/2014/main" id="{78AAA2F3-03AC-7047-AF00-D5CED9860272}"/>
              </a:ext>
            </a:extLst>
          </p:cNvPr>
          <p:cNvPicPr>
            <a:picLocks noGrp="1" noChangeAspect="1"/>
          </p:cNvPicPr>
          <p:nvPr>
            <p:ph idx="1"/>
          </p:nvPr>
        </p:nvPicPr>
        <p:blipFill rotWithShape="1">
          <a:blip r:embed="rId2"/>
          <a:srcRect l="3219"/>
          <a:stretch/>
        </p:blipFill>
        <p:spPr>
          <a:xfrm>
            <a:off x="5441735" y="804672"/>
            <a:ext cx="5934456" cy="5248656"/>
          </a:xfrm>
          <a:prstGeom prst="rect">
            <a:avLst/>
          </a:prstGeom>
          <a:effectLst/>
        </p:spPr>
      </p:pic>
    </p:spTree>
    <p:extLst>
      <p:ext uri="{BB962C8B-B14F-4D97-AF65-F5344CB8AC3E}">
        <p14:creationId xmlns:p14="http://schemas.microsoft.com/office/powerpoint/2010/main" val="18001369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EB41C5C-0F34-4DDA-9D7C-5E717F35F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134677" y="303591"/>
            <a:ext cx="5735590" cy="5896743"/>
          </a:xfrm>
          <a:prstGeom prst="rect">
            <a:avLst/>
          </a:prstGeom>
          <a:solidFill>
            <a:schemeClr val="tx1">
              <a:alpha val="15000"/>
            </a:schemeClr>
          </a:solidFill>
          <a:ln w="127000" cap="sq" cmpd="thinThick">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47A1187-6B3E-8A4A-8E81-2EED9BEEDE21}"/>
              </a:ext>
            </a:extLst>
          </p:cNvPr>
          <p:cNvSpPr>
            <a:spLocks noGrp="1"/>
          </p:cNvSpPr>
          <p:nvPr>
            <p:ph type="title"/>
          </p:nvPr>
        </p:nvSpPr>
        <p:spPr>
          <a:xfrm>
            <a:off x="6392598" y="640263"/>
            <a:ext cx="5221266" cy="1344975"/>
          </a:xfrm>
        </p:spPr>
        <p:txBody>
          <a:bodyPr vert="horz" lIns="91440" tIns="45720" rIns="91440" bIns="45720" rtlCol="0" anchor="ctr">
            <a:normAutofit/>
          </a:bodyPr>
          <a:lstStyle/>
          <a:p>
            <a:pPr algn="ctr"/>
            <a:r>
              <a:rPr lang="en-US" sz="4000" kern="1200">
                <a:solidFill>
                  <a:schemeClr val="tx1"/>
                </a:solidFill>
                <a:latin typeface="+mj-lt"/>
                <a:ea typeface="+mj-ea"/>
                <a:cs typeface="+mj-cs"/>
              </a:rPr>
              <a:t>Proeven met je ogen</a:t>
            </a:r>
          </a:p>
        </p:txBody>
      </p:sp>
      <p:pic>
        <p:nvPicPr>
          <p:cNvPr id="5" name="Tijdelijke aanduiding voor inhoud 4" descr="Afbeelding met tekening&#10;&#10;Automatisch gegenereerde beschrijving">
            <a:extLst>
              <a:ext uri="{FF2B5EF4-FFF2-40B4-BE49-F238E27FC236}">
                <a16:creationId xmlns:a16="http://schemas.microsoft.com/office/drawing/2014/main" id="{C0E1B9E6-EFA0-454B-9BB4-5D3507804BCF}"/>
              </a:ext>
            </a:extLst>
          </p:cNvPr>
          <p:cNvPicPr>
            <a:picLocks noGrp="1" noChangeAspect="1"/>
          </p:cNvPicPr>
          <p:nvPr>
            <p:ph idx="1"/>
          </p:nvPr>
        </p:nvPicPr>
        <p:blipFill>
          <a:blip r:embed="rId2"/>
          <a:stretch>
            <a:fillRect/>
          </a:stretch>
        </p:blipFill>
        <p:spPr>
          <a:xfrm>
            <a:off x="484632" y="844369"/>
            <a:ext cx="5126736" cy="5013812"/>
          </a:xfrm>
          <a:prstGeom prst="rect">
            <a:avLst/>
          </a:prstGeom>
        </p:spPr>
      </p:pic>
      <p:sp>
        <p:nvSpPr>
          <p:cNvPr id="8" name="Rechthoek 7">
            <a:extLst>
              <a:ext uri="{FF2B5EF4-FFF2-40B4-BE49-F238E27FC236}">
                <a16:creationId xmlns:a16="http://schemas.microsoft.com/office/drawing/2014/main" id="{8C02B6E6-5A71-6B4D-B8E1-0789F4CAE0DA}"/>
              </a:ext>
            </a:extLst>
          </p:cNvPr>
          <p:cNvSpPr/>
          <p:nvPr/>
        </p:nvSpPr>
        <p:spPr>
          <a:xfrm>
            <a:off x="6378374" y="1678851"/>
            <a:ext cx="5235490" cy="3773010"/>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1400" dirty="0"/>
              <a:t>Ook de </a:t>
            </a:r>
            <a:r>
              <a:rPr lang="en-US" sz="1400" dirty="0" err="1"/>
              <a:t>ogen</a:t>
            </a:r>
            <a:r>
              <a:rPr lang="en-US" sz="1400" dirty="0"/>
              <a:t> </a:t>
            </a:r>
            <a:r>
              <a:rPr lang="en-US" sz="1400" dirty="0" err="1"/>
              <a:t>hebben</a:t>
            </a:r>
            <a:r>
              <a:rPr lang="en-US" sz="1400" dirty="0"/>
              <a:t> </a:t>
            </a:r>
            <a:r>
              <a:rPr lang="en-US" sz="1400" dirty="0" err="1"/>
              <a:t>geen</a:t>
            </a:r>
            <a:r>
              <a:rPr lang="en-US" sz="1400" dirty="0"/>
              <a:t> </a:t>
            </a:r>
            <a:r>
              <a:rPr lang="en-US" sz="1400" dirty="0" err="1"/>
              <a:t>smaakpapillen</a:t>
            </a:r>
            <a:r>
              <a:rPr lang="en-US" sz="1400" dirty="0"/>
              <a:t>, </a:t>
            </a:r>
            <a:r>
              <a:rPr lang="en-US" sz="1400" dirty="0" err="1"/>
              <a:t>toch</a:t>
            </a:r>
            <a:r>
              <a:rPr lang="en-US" sz="1400" dirty="0"/>
              <a:t> </a:t>
            </a:r>
            <a:r>
              <a:rPr lang="en-US" sz="1400" dirty="0" err="1"/>
              <a:t>spelen</a:t>
            </a:r>
            <a:r>
              <a:rPr lang="en-US" sz="1400" dirty="0"/>
              <a:t> ze </a:t>
            </a:r>
            <a:r>
              <a:rPr lang="en-US" sz="1400" dirty="0" err="1"/>
              <a:t>een</a:t>
            </a:r>
            <a:r>
              <a:rPr lang="en-US" sz="1400" dirty="0"/>
              <a:t> </a:t>
            </a:r>
            <a:r>
              <a:rPr lang="en-US" sz="1400" dirty="0" err="1"/>
              <a:t>grote</a:t>
            </a:r>
            <a:r>
              <a:rPr lang="en-US" sz="1400" dirty="0"/>
              <a:t> </a:t>
            </a:r>
            <a:r>
              <a:rPr lang="en-US" sz="1400" dirty="0" err="1"/>
              <a:t>rol</a:t>
            </a:r>
            <a:r>
              <a:rPr lang="en-US" sz="1400" dirty="0"/>
              <a:t> </a:t>
            </a:r>
            <a:r>
              <a:rPr lang="en-US" sz="1400" dirty="0" err="1"/>
              <a:t>bij</a:t>
            </a:r>
            <a:r>
              <a:rPr lang="en-US" sz="1400" dirty="0"/>
              <a:t> </a:t>
            </a:r>
            <a:r>
              <a:rPr lang="en-US" sz="1400" dirty="0" err="1"/>
              <a:t>onze</a:t>
            </a:r>
            <a:r>
              <a:rPr lang="en-US" sz="1400" dirty="0"/>
              <a:t> </a:t>
            </a:r>
            <a:r>
              <a:rPr lang="en-US" sz="1400" dirty="0" err="1"/>
              <a:t>smaak</a:t>
            </a:r>
            <a:r>
              <a:rPr lang="en-US" sz="1400" dirty="0"/>
              <a:t>. Zo </a:t>
            </a:r>
            <a:r>
              <a:rPr lang="en-US" sz="1400" dirty="0" err="1"/>
              <a:t>zijn</a:t>
            </a:r>
            <a:r>
              <a:rPr lang="en-US" sz="1400" dirty="0"/>
              <a:t> </a:t>
            </a:r>
            <a:r>
              <a:rPr lang="en-US" sz="1400" dirty="0" err="1"/>
              <a:t>wij</a:t>
            </a:r>
            <a:r>
              <a:rPr lang="en-US" sz="1400" dirty="0"/>
              <a:t> </a:t>
            </a:r>
            <a:r>
              <a:rPr lang="en-US" sz="1400" dirty="0" err="1"/>
              <a:t>gewend</a:t>
            </a:r>
            <a:r>
              <a:rPr lang="en-US" sz="1400" dirty="0"/>
              <a:t> </a:t>
            </a:r>
            <a:r>
              <a:rPr lang="en-US" sz="1400" dirty="0" err="1"/>
              <a:t>dat</a:t>
            </a:r>
            <a:r>
              <a:rPr lang="en-US" sz="1400" dirty="0"/>
              <a:t> </a:t>
            </a:r>
            <a:r>
              <a:rPr lang="en-US" sz="1400" dirty="0" err="1"/>
              <a:t>bepaalde</a:t>
            </a:r>
            <a:r>
              <a:rPr lang="en-US" sz="1400" dirty="0"/>
              <a:t> </a:t>
            </a:r>
            <a:r>
              <a:rPr lang="en-US" sz="1400" dirty="0" err="1"/>
              <a:t>producten</a:t>
            </a:r>
            <a:r>
              <a:rPr lang="en-US" sz="1400" dirty="0"/>
              <a:t> </a:t>
            </a:r>
            <a:r>
              <a:rPr lang="en-US" sz="1400" dirty="0" err="1"/>
              <a:t>een</a:t>
            </a:r>
            <a:r>
              <a:rPr lang="en-US" sz="1400" dirty="0"/>
              <a:t> </a:t>
            </a:r>
            <a:r>
              <a:rPr lang="en-US" sz="1400" dirty="0" err="1"/>
              <a:t>bepaalde</a:t>
            </a:r>
            <a:r>
              <a:rPr lang="en-US" sz="1400" dirty="0"/>
              <a:t> </a:t>
            </a:r>
            <a:r>
              <a:rPr lang="en-US" sz="1400" dirty="0" err="1"/>
              <a:t>kleur</a:t>
            </a:r>
            <a:r>
              <a:rPr lang="en-US" sz="1400" dirty="0"/>
              <a:t> </a:t>
            </a:r>
            <a:r>
              <a:rPr lang="en-US" sz="1400" dirty="0" err="1"/>
              <a:t>hebben</a:t>
            </a:r>
            <a:r>
              <a:rPr lang="en-US" sz="1400" dirty="0"/>
              <a:t>, </a:t>
            </a:r>
            <a:r>
              <a:rPr lang="en-US" sz="1400" dirty="0" err="1"/>
              <a:t>als</a:t>
            </a:r>
            <a:r>
              <a:rPr lang="en-US" sz="1400" dirty="0"/>
              <a:t> </a:t>
            </a:r>
            <a:r>
              <a:rPr lang="en-US" sz="1400" dirty="0" err="1"/>
              <a:t>deze</a:t>
            </a:r>
            <a:r>
              <a:rPr lang="en-US" sz="1400" dirty="0"/>
              <a:t> met </a:t>
            </a:r>
            <a:r>
              <a:rPr lang="en-US" sz="1400" dirty="0" err="1"/>
              <a:t>kleurstof</a:t>
            </a:r>
            <a:r>
              <a:rPr lang="en-US" sz="1400" dirty="0"/>
              <a:t> </a:t>
            </a:r>
            <a:r>
              <a:rPr lang="en-US" sz="1400" dirty="0" err="1"/>
              <a:t>een</a:t>
            </a:r>
            <a:r>
              <a:rPr lang="en-US" sz="1400" dirty="0"/>
              <a:t> </a:t>
            </a:r>
            <a:r>
              <a:rPr lang="en-US" sz="1400" dirty="0" err="1"/>
              <a:t>andere</a:t>
            </a:r>
            <a:r>
              <a:rPr lang="en-US" sz="1400" dirty="0"/>
              <a:t> </a:t>
            </a:r>
            <a:r>
              <a:rPr lang="en-US" sz="1400" dirty="0" err="1"/>
              <a:t>kleur</a:t>
            </a:r>
            <a:r>
              <a:rPr lang="en-US" sz="1400" dirty="0"/>
              <a:t> </a:t>
            </a:r>
            <a:r>
              <a:rPr lang="en-US" sz="1400" dirty="0" err="1"/>
              <a:t>krijgen</a:t>
            </a:r>
            <a:r>
              <a:rPr lang="en-US" sz="1400" dirty="0"/>
              <a:t> </a:t>
            </a:r>
            <a:r>
              <a:rPr lang="en-US" sz="1400" dirty="0" err="1"/>
              <a:t>durfen</a:t>
            </a:r>
            <a:r>
              <a:rPr lang="en-US" sz="1400" dirty="0"/>
              <a:t> </a:t>
            </a:r>
            <a:r>
              <a:rPr lang="en-US" sz="1400" dirty="0" err="1"/>
              <a:t>mensen</a:t>
            </a:r>
            <a:r>
              <a:rPr lang="en-US" sz="1400" dirty="0"/>
              <a:t> het </a:t>
            </a:r>
            <a:r>
              <a:rPr lang="en-US" sz="1400" dirty="0" err="1"/>
              <a:t>soms</a:t>
            </a:r>
            <a:r>
              <a:rPr lang="en-US" sz="1400" dirty="0"/>
              <a:t> </a:t>
            </a:r>
            <a:r>
              <a:rPr lang="en-US" sz="1400" dirty="0" err="1"/>
              <a:t>niet</a:t>
            </a:r>
            <a:r>
              <a:rPr lang="en-US" sz="1400" dirty="0"/>
              <a:t> </a:t>
            </a:r>
            <a:r>
              <a:rPr lang="en-US" sz="1400" dirty="0" err="1"/>
              <a:t>eens</a:t>
            </a:r>
            <a:r>
              <a:rPr lang="en-US" sz="1400" dirty="0"/>
              <a:t> </a:t>
            </a:r>
            <a:r>
              <a:rPr lang="en-US" sz="1400" dirty="0" err="1"/>
              <a:t>te</a:t>
            </a:r>
            <a:r>
              <a:rPr lang="en-US" sz="1400" dirty="0"/>
              <a:t> </a:t>
            </a:r>
            <a:r>
              <a:rPr lang="en-US" sz="1400" dirty="0" err="1"/>
              <a:t>eten</a:t>
            </a:r>
            <a:r>
              <a:rPr lang="en-US" sz="1400" dirty="0"/>
              <a:t> of de is </a:t>
            </a:r>
            <a:r>
              <a:rPr lang="en-US" sz="1400" dirty="0" err="1"/>
              <a:t>naar</a:t>
            </a:r>
            <a:r>
              <a:rPr lang="en-US" sz="1400" dirty="0"/>
              <a:t> </a:t>
            </a:r>
            <a:r>
              <a:rPr lang="en-US" sz="1400" dirty="0" err="1"/>
              <a:t>hun</a:t>
            </a:r>
            <a:r>
              <a:rPr lang="en-US" sz="1400" dirty="0"/>
              <a:t> </a:t>
            </a:r>
            <a:r>
              <a:rPr lang="en-US" sz="1400" dirty="0" err="1"/>
              <a:t>idee</a:t>
            </a:r>
            <a:r>
              <a:rPr lang="en-US" sz="1400" dirty="0"/>
              <a:t> </a:t>
            </a:r>
            <a:r>
              <a:rPr lang="en-US" sz="1400" dirty="0" err="1"/>
              <a:t>anders</a:t>
            </a:r>
            <a:r>
              <a:rPr lang="en-US" sz="1400" dirty="0"/>
              <a:t> </a:t>
            </a:r>
            <a:r>
              <a:rPr lang="en-US" sz="1400" dirty="0" err="1"/>
              <a:t>puur</a:t>
            </a:r>
            <a:r>
              <a:rPr lang="en-US" sz="1400" dirty="0"/>
              <a:t> </a:t>
            </a:r>
            <a:r>
              <a:rPr lang="en-US" sz="1400" dirty="0" err="1"/>
              <a:t>omdat</a:t>
            </a:r>
            <a:r>
              <a:rPr lang="en-US" sz="1400" dirty="0"/>
              <a:t> het product </a:t>
            </a:r>
            <a:r>
              <a:rPr lang="en-US" sz="1400" dirty="0" err="1"/>
              <a:t>niet</a:t>
            </a:r>
            <a:r>
              <a:rPr lang="en-US" sz="1400" dirty="0"/>
              <a:t> de </a:t>
            </a:r>
            <a:r>
              <a:rPr lang="en-US" sz="1400" dirty="0" err="1"/>
              <a:t>kleur</a:t>
            </a:r>
            <a:r>
              <a:rPr lang="en-US" sz="1400" dirty="0"/>
              <a:t> </a:t>
            </a:r>
            <a:r>
              <a:rPr lang="en-US" sz="1400" dirty="0" err="1"/>
              <a:t>heeft</a:t>
            </a:r>
            <a:r>
              <a:rPr lang="en-US" sz="1400" dirty="0"/>
              <a:t> die ze </a:t>
            </a:r>
            <a:r>
              <a:rPr lang="en-US" sz="1400" dirty="0" err="1"/>
              <a:t>gewend</a:t>
            </a:r>
            <a:r>
              <a:rPr lang="en-US" sz="1400" dirty="0"/>
              <a:t> </a:t>
            </a:r>
            <a:r>
              <a:rPr lang="en-US" sz="1400" dirty="0" err="1"/>
              <a:t>zijn</a:t>
            </a:r>
            <a:r>
              <a:rPr lang="en-US" sz="1400" dirty="0"/>
              <a:t>. </a:t>
            </a:r>
            <a:r>
              <a:rPr lang="en-US" sz="1400" dirty="0" err="1"/>
              <a:t>Wij</a:t>
            </a:r>
            <a:r>
              <a:rPr lang="en-US" sz="1400" dirty="0"/>
              <a:t> </a:t>
            </a:r>
            <a:r>
              <a:rPr lang="en-US" sz="1400" dirty="0" err="1"/>
              <a:t>koppelen</a:t>
            </a:r>
            <a:r>
              <a:rPr lang="en-US" sz="1400" dirty="0"/>
              <a:t> </a:t>
            </a:r>
            <a:r>
              <a:rPr lang="en-US" sz="1400" dirty="0" err="1"/>
              <a:t>ook</a:t>
            </a:r>
            <a:r>
              <a:rPr lang="en-US" sz="1400" dirty="0"/>
              <a:t> </a:t>
            </a:r>
            <a:r>
              <a:rPr lang="en-US" sz="1400" dirty="0" err="1"/>
              <a:t>bepaalde</a:t>
            </a:r>
            <a:r>
              <a:rPr lang="en-US" sz="1400" dirty="0"/>
              <a:t> </a:t>
            </a:r>
            <a:r>
              <a:rPr lang="en-US" sz="1400" dirty="0" err="1"/>
              <a:t>kleuren</a:t>
            </a:r>
            <a:r>
              <a:rPr lang="en-US" sz="1400" dirty="0"/>
              <a:t> </a:t>
            </a:r>
            <a:r>
              <a:rPr lang="en-US" sz="1400" dirty="0" err="1"/>
              <a:t>aan</a:t>
            </a:r>
            <a:r>
              <a:rPr lang="en-US" sz="1400" dirty="0"/>
              <a:t> </a:t>
            </a:r>
            <a:r>
              <a:rPr lang="en-US" sz="1400" dirty="0" err="1"/>
              <a:t>bepaalde</a:t>
            </a:r>
            <a:r>
              <a:rPr lang="en-US" sz="1400" dirty="0"/>
              <a:t> </a:t>
            </a:r>
            <a:r>
              <a:rPr lang="en-US" sz="1400" dirty="0" err="1"/>
              <a:t>smaken</a:t>
            </a:r>
            <a:r>
              <a:rPr lang="en-US" sz="1400" dirty="0"/>
              <a:t> zo </a:t>
            </a:r>
            <a:r>
              <a:rPr lang="en-US" sz="1400" dirty="0" err="1"/>
              <a:t>staat</a:t>
            </a:r>
            <a:r>
              <a:rPr lang="en-US" sz="1400" dirty="0"/>
              <a:t> rood </a:t>
            </a:r>
            <a:r>
              <a:rPr lang="en-US" sz="1400" dirty="0" err="1"/>
              <a:t>bij</a:t>
            </a:r>
            <a:r>
              <a:rPr lang="en-US" sz="1400" dirty="0"/>
              <a:t> fruit </a:t>
            </a:r>
            <a:r>
              <a:rPr lang="en-US" sz="1400" dirty="0" err="1"/>
              <a:t>voor</a:t>
            </a:r>
            <a:r>
              <a:rPr lang="en-US" sz="1400" dirty="0"/>
              <a:t> </a:t>
            </a:r>
            <a:r>
              <a:rPr lang="en-US" sz="1400" dirty="0" err="1"/>
              <a:t>zoet</a:t>
            </a:r>
            <a:r>
              <a:rPr lang="en-US" sz="1400" dirty="0"/>
              <a:t> </a:t>
            </a:r>
            <a:r>
              <a:rPr lang="en-US" sz="1400" dirty="0" err="1"/>
              <a:t>en</a:t>
            </a:r>
            <a:r>
              <a:rPr lang="en-US" sz="1400" dirty="0"/>
              <a:t> </a:t>
            </a:r>
            <a:r>
              <a:rPr lang="en-US" sz="1400" dirty="0" err="1"/>
              <a:t>sappig</a:t>
            </a:r>
            <a:r>
              <a:rPr lang="en-US" sz="1400" dirty="0"/>
              <a:t>.</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dirty="0" err="1"/>
              <a:t>Een</a:t>
            </a:r>
            <a:r>
              <a:rPr lang="en-US" sz="1400" dirty="0"/>
              <a:t> </a:t>
            </a:r>
            <a:r>
              <a:rPr lang="en-US" sz="1400" dirty="0" err="1"/>
              <a:t>ander</a:t>
            </a:r>
            <a:r>
              <a:rPr lang="en-US" sz="1400" dirty="0"/>
              <a:t> </a:t>
            </a:r>
            <a:r>
              <a:rPr lang="en-US" sz="1400" dirty="0" err="1"/>
              <a:t>voorbeeld</a:t>
            </a:r>
            <a:r>
              <a:rPr lang="en-US" sz="1400" dirty="0"/>
              <a:t> </a:t>
            </a:r>
            <a:r>
              <a:rPr lang="en-US" sz="1400" dirty="0" err="1"/>
              <a:t>waar</a:t>
            </a:r>
            <a:r>
              <a:rPr lang="en-US" sz="1400" dirty="0"/>
              <a:t> we </a:t>
            </a:r>
            <a:r>
              <a:rPr lang="en-US" sz="1400" dirty="0" err="1"/>
              <a:t>onze</a:t>
            </a:r>
            <a:r>
              <a:rPr lang="en-US" sz="1400" dirty="0"/>
              <a:t> </a:t>
            </a:r>
            <a:r>
              <a:rPr lang="en-US" sz="1400" dirty="0" err="1"/>
              <a:t>ogen</a:t>
            </a:r>
            <a:r>
              <a:rPr lang="en-US" sz="1400" dirty="0"/>
              <a:t> </a:t>
            </a:r>
            <a:r>
              <a:rPr lang="en-US" sz="1400" dirty="0" err="1"/>
              <a:t>bij</a:t>
            </a:r>
            <a:r>
              <a:rPr lang="en-US" sz="1400" dirty="0"/>
              <a:t> </a:t>
            </a:r>
            <a:r>
              <a:rPr lang="en-US" sz="1400" dirty="0" err="1"/>
              <a:t>gebruiken</a:t>
            </a:r>
            <a:r>
              <a:rPr lang="en-US" sz="1400" dirty="0"/>
              <a:t> is het </a:t>
            </a:r>
            <a:r>
              <a:rPr lang="en-US" sz="1400" dirty="0" err="1"/>
              <a:t>eten</a:t>
            </a:r>
            <a:r>
              <a:rPr lang="en-US" sz="1400" dirty="0"/>
              <a:t> van </a:t>
            </a:r>
            <a:r>
              <a:rPr lang="en-US" sz="1400" dirty="0" err="1"/>
              <a:t>dieren</a:t>
            </a:r>
            <a:r>
              <a:rPr lang="en-US" sz="1400" dirty="0"/>
              <a:t> die </a:t>
            </a:r>
            <a:r>
              <a:rPr lang="en-US" sz="1400" dirty="0" err="1"/>
              <a:t>er</a:t>
            </a:r>
            <a:r>
              <a:rPr lang="en-US" sz="1400" dirty="0"/>
              <a:t> </a:t>
            </a:r>
            <a:r>
              <a:rPr lang="en-US" sz="1400" dirty="0" err="1"/>
              <a:t>nog</a:t>
            </a:r>
            <a:r>
              <a:rPr lang="en-US" sz="1400" dirty="0"/>
              <a:t> </a:t>
            </a:r>
            <a:r>
              <a:rPr lang="en-US" sz="1400" dirty="0" err="1"/>
              <a:t>hetzelfde</a:t>
            </a:r>
            <a:r>
              <a:rPr lang="en-US" sz="1400" dirty="0"/>
              <a:t> </a:t>
            </a:r>
            <a:r>
              <a:rPr lang="en-US" sz="1400" dirty="0" err="1"/>
              <a:t>uit</a:t>
            </a:r>
            <a:r>
              <a:rPr lang="en-US" sz="1400" dirty="0"/>
              <a:t> </a:t>
            </a:r>
            <a:r>
              <a:rPr lang="en-US" sz="1400" dirty="0" err="1"/>
              <a:t>zien</a:t>
            </a:r>
            <a:r>
              <a:rPr lang="en-US" sz="1400" dirty="0"/>
              <a:t>. </a:t>
            </a:r>
            <a:r>
              <a:rPr lang="en-US" sz="1400" dirty="0" err="1"/>
              <a:t>Veel</a:t>
            </a:r>
            <a:r>
              <a:rPr lang="en-US" sz="1400" dirty="0"/>
              <a:t> </a:t>
            </a:r>
            <a:r>
              <a:rPr lang="en-US" sz="1400" dirty="0" err="1"/>
              <a:t>kinderen</a:t>
            </a:r>
            <a:r>
              <a:rPr lang="en-US" sz="1400" dirty="0"/>
              <a:t> </a:t>
            </a:r>
            <a:r>
              <a:rPr lang="en-US" sz="1400" dirty="0" err="1"/>
              <a:t>houden</a:t>
            </a:r>
            <a:r>
              <a:rPr lang="en-US" sz="1400" dirty="0"/>
              <a:t> </a:t>
            </a:r>
            <a:r>
              <a:rPr lang="en-US" sz="1400" dirty="0" err="1"/>
              <a:t>niet</a:t>
            </a:r>
            <a:r>
              <a:rPr lang="en-US" sz="1400" dirty="0"/>
              <a:t> van vis </a:t>
            </a:r>
            <a:r>
              <a:rPr lang="en-US" sz="1400" dirty="0" err="1"/>
              <a:t>puur</a:t>
            </a:r>
            <a:r>
              <a:rPr lang="en-US" sz="1400" dirty="0"/>
              <a:t> </a:t>
            </a:r>
            <a:r>
              <a:rPr lang="en-US" sz="1400" dirty="0" err="1"/>
              <a:t>omdat</a:t>
            </a:r>
            <a:r>
              <a:rPr lang="en-US" sz="1400" dirty="0"/>
              <a:t> het </a:t>
            </a:r>
            <a:r>
              <a:rPr lang="en-US" sz="1400" dirty="0" err="1"/>
              <a:t>er</a:t>
            </a:r>
            <a:r>
              <a:rPr lang="en-US" sz="1400" dirty="0"/>
              <a:t> </a:t>
            </a:r>
            <a:r>
              <a:rPr lang="en-US" sz="1400" dirty="0" err="1"/>
              <a:t>uit</a:t>
            </a:r>
            <a:r>
              <a:rPr lang="en-US" sz="1400" dirty="0"/>
              <a:t> </a:t>
            </a:r>
            <a:r>
              <a:rPr lang="en-US" sz="1400" dirty="0" err="1"/>
              <a:t>ziet</a:t>
            </a:r>
            <a:r>
              <a:rPr lang="en-US" sz="1400" dirty="0"/>
              <a:t> </a:t>
            </a:r>
            <a:r>
              <a:rPr lang="en-US" sz="1400" dirty="0" err="1"/>
              <a:t>als</a:t>
            </a:r>
            <a:r>
              <a:rPr lang="en-US" sz="1400" dirty="0"/>
              <a:t> </a:t>
            </a:r>
            <a:r>
              <a:rPr lang="en-US" sz="1400" dirty="0" err="1"/>
              <a:t>een</a:t>
            </a:r>
            <a:r>
              <a:rPr lang="en-US" sz="1400" dirty="0"/>
              <a:t> vis, </a:t>
            </a:r>
            <a:r>
              <a:rPr lang="en-US" sz="1400" dirty="0" err="1"/>
              <a:t>daarom</a:t>
            </a:r>
            <a:r>
              <a:rPr lang="en-US" sz="1400" dirty="0"/>
              <a:t> is </a:t>
            </a:r>
            <a:r>
              <a:rPr lang="en-US" sz="1400" dirty="0" err="1"/>
              <a:t>ook</a:t>
            </a:r>
            <a:r>
              <a:rPr lang="en-US" sz="1400" dirty="0"/>
              <a:t> de </a:t>
            </a:r>
            <a:r>
              <a:rPr lang="en-US" sz="1400" dirty="0" err="1"/>
              <a:t>visstick</a:t>
            </a:r>
            <a:r>
              <a:rPr lang="en-US" sz="1400" dirty="0"/>
              <a:t> </a:t>
            </a:r>
            <a:r>
              <a:rPr lang="en-US" sz="1400" dirty="0" err="1"/>
              <a:t>uitgevonden</a:t>
            </a:r>
            <a:r>
              <a:rPr lang="en-US" sz="1400" dirty="0"/>
              <a:t>, de vis </a:t>
            </a:r>
            <a:r>
              <a:rPr lang="en-US" sz="1400" dirty="0" err="1"/>
              <a:t>lijkt</a:t>
            </a:r>
            <a:r>
              <a:rPr lang="en-US" sz="1400" dirty="0"/>
              <a:t> in </a:t>
            </a:r>
            <a:r>
              <a:rPr lang="en-US" sz="1400" dirty="0" err="1"/>
              <a:t>geen</a:t>
            </a:r>
            <a:r>
              <a:rPr lang="en-US" sz="1400" dirty="0"/>
              <a:t> </a:t>
            </a:r>
            <a:r>
              <a:rPr lang="en-US" sz="1400" dirty="0" err="1"/>
              <a:t>enkel</a:t>
            </a:r>
            <a:r>
              <a:rPr lang="en-US" sz="1400" dirty="0"/>
              <a:t> </a:t>
            </a:r>
            <a:r>
              <a:rPr lang="en-US" sz="1400" dirty="0" err="1"/>
              <a:t>opzicht</a:t>
            </a:r>
            <a:r>
              <a:rPr lang="en-US" sz="1400" dirty="0"/>
              <a:t> </a:t>
            </a:r>
            <a:r>
              <a:rPr lang="en-US" sz="1400" dirty="0" err="1"/>
              <a:t>meer</a:t>
            </a:r>
            <a:r>
              <a:rPr lang="en-US" sz="1400" dirty="0"/>
              <a:t> op </a:t>
            </a:r>
            <a:r>
              <a:rPr lang="en-US" sz="1400" dirty="0" err="1"/>
              <a:t>een</a:t>
            </a:r>
            <a:r>
              <a:rPr lang="en-US" sz="1400" dirty="0"/>
              <a:t> vis </a:t>
            </a:r>
            <a:r>
              <a:rPr lang="en-US" sz="1400" dirty="0" err="1"/>
              <a:t>en</a:t>
            </a:r>
            <a:r>
              <a:rPr lang="en-US" sz="1400" dirty="0"/>
              <a:t> is over het </a:t>
            </a:r>
            <a:r>
              <a:rPr lang="en-US" sz="1400" dirty="0" err="1"/>
              <a:t>algemeen</a:t>
            </a:r>
            <a:r>
              <a:rPr lang="en-US" sz="1400" dirty="0"/>
              <a:t> </a:t>
            </a:r>
            <a:r>
              <a:rPr lang="en-US" sz="1400" dirty="0" err="1"/>
              <a:t>geliefd</a:t>
            </a:r>
            <a:r>
              <a:rPr lang="en-US" sz="1400" dirty="0"/>
              <a:t> </a:t>
            </a:r>
            <a:r>
              <a:rPr lang="en-US" sz="1400" dirty="0" err="1"/>
              <a:t>bij</a:t>
            </a:r>
            <a:r>
              <a:rPr lang="en-US" sz="1400" dirty="0"/>
              <a:t> </a:t>
            </a:r>
            <a:r>
              <a:rPr lang="en-US" sz="1400" dirty="0" err="1"/>
              <a:t>kinderen</a:t>
            </a:r>
            <a:r>
              <a:rPr lang="en-US" sz="1400" dirty="0"/>
              <a:t>.</a:t>
            </a:r>
          </a:p>
          <a:p>
            <a:pPr indent="-228600">
              <a:lnSpc>
                <a:spcPct val="90000"/>
              </a:lnSpc>
              <a:spcAft>
                <a:spcPts val="600"/>
              </a:spcAft>
              <a:buFont typeface="Arial" panose="020B0604020202020204" pitchFamily="34" charset="0"/>
              <a:buChar char="•"/>
            </a:pPr>
            <a:endParaRPr lang="en-US" sz="1400" dirty="0"/>
          </a:p>
          <a:p>
            <a:pPr indent="-228600">
              <a:lnSpc>
                <a:spcPct val="90000"/>
              </a:lnSpc>
              <a:spcAft>
                <a:spcPts val="600"/>
              </a:spcAft>
              <a:buFont typeface="Arial" panose="020B0604020202020204" pitchFamily="34" charset="0"/>
              <a:buChar char="•"/>
            </a:pPr>
            <a:r>
              <a:rPr lang="en-US" sz="1400" dirty="0"/>
              <a:t>We </a:t>
            </a:r>
            <a:r>
              <a:rPr lang="en-US" sz="1400" dirty="0" err="1"/>
              <a:t>herkennen</a:t>
            </a:r>
            <a:r>
              <a:rPr lang="en-US" sz="1400" dirty="0"/>
              <a:t> </a:t>
            </a:r>
            <a:r>
              <a:rPr lang="en-US" sz="1400" dirty="0" err="1"/>
              <a:t>ook</a:t>
            </a:r>
            <a:r>
              <a:rPr lang="en-US" sz="1400" dirty="0"/>
              <a:t> met </a:t>
            </a:r>
            <a:r>
              <a:rPr lang="en-US" sz="1400" dirty="0" err="1"/>
              <a:t>onze</a:t>
            </a:r>
            <a:r>
              <a:rPr lang="en-US" sz="1400" dirty="0"/>
              <a:t> </a:t>
            </a:r>
            <a:r>
              <a:rPr lang="en-US" sz="1400" dirty="0" err="1"/>
              <a:t>ogen</a:t>
            </a:r>
            <a:r>
              <a:rPr lang="en-US" sz="1400" dirty="0"/>
              <a:t> </a:t>
            </a:r>
            <a:r>
              <a:rPr lang="en-US" sz="1400" dirty="0" err="1"/>
              <a:t>zichtbare</a:t>
            </a:r>
            <a:r>
              <a:rPr lang="en-US" sz="1400" dirty="0"/>
              <a:t> </a:t>
            </a:r>
            <a:r>
              <a:rPr lang="en-US" sz="1400" dirty="0" err="1"/>
              <a:t>schimmel</a:t>
            </a:r>
            <a:r>
              <a:rPr lang="en-US" sz="1400" dirty="0"/>
              <a:t> </a:t>
            </a:r>
            <a:r>
              <a:rPr lang="en-US" sz="1400" dirty="0" err="1"/>
              <a:t>en</a:t>
            </a:r>
            <a:r>
              <a:rPr lang="en-US" sz="1400" dirty="0"/>
              <a:t> </a:t>
            </a:r>
            <a:r>
              <a:rPr lang="en-US" sz="1400" dirty="0" err="1"/>
              <a:t>bruine</a:t>
            </a:r>
            <a:r>
              <a:rPr lang="en-US" sz="1400" dirty="0"/>
              <a:t> </a:t>
            </a:r>
            <a:r>
              <a:rPr lang="en-US" sz="1400" dirty="0" err="1"/>
              <a:t>plekken</a:t>
            </a:r>
            <a:r>
              <a:rPr lang="en-US" sz="1400" dirty="0"/>
              <a:t>, zo </a:t>
            </a:r>
            <a:r>
              <a:rPr lang="en-US" sz="1400" dirty="0" err="1"/>
              <a:t>behoeden</a:t>
            </a:r>
            <a:r>
              <a:rPr lang="en-US" sz="1400" dirty="0"/>
              <a:t> </a:t>
            </a:r>
            <a:r>
              <a:rPr lang="en-US" sz="1400" dirty="0" err="1"/>
              <a:t>ook</a:t>
            </a:r>
            <a:r>
              <a:rPr lang="en-US" sz="1400" dirty="0"/>
              <a:t> </a:t>
            </a:r>
            <a:r>
              <a:rPr lang="en-US" sz="1400" dirty="0" err="1"/>
              <a:t>onze</a:t>
            </a:r>
            <a:r>
              <a:rPr lang="en-US" sz="1400" dirty="0"/>
              <a:t> </a:t>
            </a:r>
            <a:r>
              <a:rPr lang="en-US" sz="1400" dirty="0" err="1"/>
              <a:t>ogen</a:t>
            </a:r>
            <a:r>
              <a:rPr lang="en-US" sz="1400" dirty="0"/>
              <a:t> </a:t>
            </a:r>
            <a:r>
              <a:rPr lang="en-US" sz="1400" dirty="0" err="1"/>
              <a:t>ons</a:t>
            </a:r>
            <a:r>
              <a:rPr lang="en-US" sz="1400" dirty="0"/>
              <a:t> </a:t>
            </a:r>
            <a:r>
              <a:rPr lang="en-US" sz="1400" dirty="0" err="1"/>
              <a:t>voor</a:t>
            </a:r>
            <a:r>
              <a:rPr lang="en-US" sz="1400" dirty="0"/>
              <a:t> </a:t>
            </a:r>
            <a:r>
              <a:rPr lang="en-US" sz="1400" dirty="0" err="1"/>
              <a:t>producten</a:t>
            </a:r>
            <a:r>
              <a:rPr lang="en-US" sz="1400" dirty="0"/>
              <a:t> die </a:t>
            </a:r>
            <a:r>
              <a:rPr lang="en-US" sz="1400" dirty="0" err="1"/>
              <a:t>niet</a:t>
            </a:r>
            <a:r>
              <a:rPr lang="en-US" sz="1400" dirty="0"/>
              <a:t> </a:t>
            </a:r>
            <a:r>
              <a:rPr lang="en-US" sz="1400" dirty="0" err="1"/>
              <a:t>meer</a:t>
            </a:r>
            <a:r>
              <a:rPr lang="en-US" sz="1400" dirty="0"/>
              <a:t> </a:t>
            </a:r>
            <a:r>
              <a:rPr lang="en-US" sz="1400" dirty="0" err="1"/>
              <a:t>goed</a:t>
            </a:r>
            <a:r>
              <a:rPr lang="en-US" sz="1400" dirty="0"/>
              <a:t> </a:t>
            </a:r>
            <a:r>
              <a:rPr lang="en-US" sz="1400" dirty="0" err="1"/>
              <a:t>zijn</a:t>
            </a:r>
            <a:r>
              <a:rPr lang="en-US" sz="1400" dirty="0"/>
              <a:t>.</a:t>
            </a:r>
          </a:p>
        </p:txBody>
      </p:sp>
      <p:sp>
        <p:nvSpPr>
          <p:cNvPr id="6" name="Rechthoek 5">
            <a:extLst>
              <a:ext uri="{FF2B5EF4-FFF2-40B4-BE49-F238E27FC236}">
                <a16:creationId xmlns:a16="http://schemas.microsoft.com/office/drawing/2014/main" id="{A561D859-E9A1-DD47-AADB-B053122DAE81}"/>
              </a:ext>
            </a:extLst>
          </p:cNvPr>
          <p:cNvSpPr/>
          <p:nvPr/>
        </p:nvSpPr>
        <p:spPr>
          <a:xfrm>
            <a:off x="6134677" y="5358044"/>
            <a:ext cx="6096000" cy="1000274"/>
          </a:xfrm>
          <a:prstGeom prst="rect">
            <a:avLst/>
          </a:prstGeom>
        </p:spPr>
        <p:txBody>
          <a:bodyPr>
            <a:spAutoFit/>
          </a:bodyPr>
          <a:lstStyle/>
          <a:p>
            <a:pPr>
              <a:spcAft>
                <a:spcPts val="600"/>
              </a:spcAft>
            </a:pPr>
            <a:r>
              <a:rPr lang="nl-NL" dirty="0">
                <a:hlinkClick r:id="rId3"/>
              </a:rPr>
              <a:t>https://youtu.be/PIiv_AELLew?list=PL57rlzPmUY0czPRDUw4gPxfr8aw4C9FB0</a:t>
            </a:r>
            <a:endParaRPr lang="nl-NL" dirty="0"/>
          </a:p>
          <a:p>
            <a:pPr>
              <a:spcAft>
                <a:spcPts val="600"/>
              </a:spcAft>
            </a:pPr>
            <a:endParaRPr lang="nl-NL" dirty="0"/>
          </a:p>
        </p:txBody>
      </p:sp>
    </p:spTree>
    <p:extLst>
      <p:ext uri="{BB962C8B-B14F-4D97-AF65-F5344CB8AC3E}">
        <p14:creationId xmlns:p14="http://schemas.microsoft.com/office/powerpoint/2010/main" val="801127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5">
            <a:extLst>
              <a:ext uri="{FF2B5EF4-FFF2-40B4-BE49-F238E27FC236}">
                <a16:creationId xmlns:a16="http://schemas.microsoft.com/office/drawing/2014/main" id="{EFEC8F64-CB8C-0040-A201-E20465148800}"/>
              </a:ext>
            </a:extLst>
          </p:cNvPr>
          <p:cNvPicPr>
            <a:picLocks noChangeAspect="1"/>
          </p:cNvPicPr>
          <p:nvPr/>
        </p:nvPicPr>
        <p:blipFill rotWithShape="1">
          <a:blip r:embed="rId3"/>
          <a:srcRect l="7835" r="7880" b="-3"/>
          <a:stretch/>
        </p:blipFill>
        <p:spPr>
          <a:xfrm>
            <a:off x="943109" y="643466"/>
            <a:ext cx="4695431" cy="5571066"/>
          </a:xfrm>
          <a:prstGeom prst="rect">
            <a:avLst/>
          </a:prstGeom>
        </p:spPr>
      </p:pic>
      <p:cxnSp>
        <p:nvCxnSpPr>
          <p:cNvPr id="14" name="Straight Connector 13">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4" name="Tijdelijke aanduiding voor inhoud 3">
            <a:extLst>
              <a:ext uri="{FF2B5EF4-FFF2-40B4-BE49-F238E27FC236}">
                <a16:creationId xmlns:a16="http://schemas.microsoft.com/office/drawing/2014/main" id="{B2CCA394-48EC-2248-88DF-0E2F89CB6451}"/>
              </a:ext>
            </a:extLst>
          </p:cNvPr>
          <p:cNvPicPr>
            <a:picLocks noGrp="1" noChangeAspect="1"/>
          </p:cNvPicPr>
          <p:nvPr>
            <p:ph idx="1"/>
          </p:nvPr>
        </p:nvPicPr>
        <p:blipFill rotWithShape="1">
          <a:blip r:embed="rId4"/>
          <a:srcRect l="6040" r="6119"/>
          <a:stretch/>
        </p:blipFill>
        <p:spPr>
          <a:xfrm>
            <a:off x="6454335" y="643467"/>
            <a:ext cx="4893679" cy="5571066"/>
          </a:xfrm>
          <a:prstGeom prst="rect">
            <a:avLst/>
          </a:prstGeom>
        </p:spPr>
      </p:pic>
    </p:spTree>
    <p:extLst>
      <p:ext uri="{BB962C8B-B14F-4D97-AF65-F5344CB8AC3E}">
        <p14:creationId xmlns:p14="http://schemas.microsoft.com/office/powerpoint/2010/main" val="3748719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D67DEB-F44D-1947-925C-07B7B9B2407D}"/>
              </a:ext>
            </a:extLst>
          </p:cNvPr>
          <p:cNvSpPr>
            <a:spLocks noGrp="1"/>
          </p:cNvSpPr>
          <p:nvPr>
            <p:ph type="title"/>
          </p:nvPr>
        </p:nvSpPr>
        <p:spPr>
          <a:xfrm>
            <a:off x="4965430" y="629266"/>
            <a:ext cx="6586491" cy="1676603"/>
          </a:xfrm>
        </p:spPr>
        <p:txBody>
          <a:bodyPr>
            <a:normAutofit/>
          </a:bodyPr>
          <a:lstStyle/>
          <a:p>
            <a:r>
              <a:rPr lang="nl-NL" dirty="0"/>
              <a:t>Oren</a:t>
            </a:r>
          </a:p>
        </p:txBody>
      </p:sp>
      <p:pic>
        <p:nvPicPr>
          <p:cNvPr id="5" name="Afbeelding 4">
            <a:extLst>
              <a:ext uri="{FF2B5EF4-FFF2-40B4-BE49-F238E27FC236}">
                <a16:creationId xmlns:a16="http://schemas.microsoft.com/office/drawing/2014/main" id="{F2C1B3D3-C6E1-6346-93F8-3EB562B92849}"/>
              </a:ext>
            </a:extLst>
          </p:cNvPr>
          <p:cNvPicPr>
            <a:picLocks noChangeAspect="1"/>
          </p:cNvPicPr>
          <p:nvPr/>
        </p:nvPicPr>
        <p:blipFill rotWithShape="1">
          <a:blip r:embed="rId2"/>
          <a:srcRect l="20038" r="28589" b="-2"/>
          <a:stretch/>
        </p:blipFill>
        <p:spPr>
          <a:xfrm>
            <a:off x="20" y="10"/>
            <a:ext cx="4635571" cy="6857990"/>
          </a:xfrm>
          <a:prstGeom prst="rect">
            <a:avLst/>
          </a:prstGeom>
          <a:effectLst/>
        </p:spPr>
      </p:pic>
      <p:sp>
        <p:nvSpPr>
          <p:cNvPr id="3" name="Tijdelijke aanduiding voor inhoud 2">
            <a:extLst>
              <a:ext uri="{FF2B5EF4-FFF2-40B4-BE49-F238E27FC236}">
                <a16:creationId xmlns:a16="http://schemas.microsoft.com/office/drawing/2014/main" id="{C0F3696C-F7C2-3247-85F1-2444D809BFDD}"/>
              </a:ext>
            </a:extLst>
          </p:cNvPr>
          <p:cNvSpPr>
            <a:spLocks noGrp="1"/>
          </p:cNvSpPr>
          <p:nvPr>
            <p:ph idx="1"/>
          </p:nvPr>
        </p:nvSpPr>
        <p:spPr>
          <a:xfrm>
            <a:off x="4965430" y="2024062"/>
            <a:ext cx="6586489" cy="3785419"/>
          </a:xfrm>
        </p:spPr>
        <p:txBody>
          <a:bodyPr>
            <a:normAutofit/>
          </a:bodyPr>
          <a:lstStyle/>
          <a:p>
            <a:pPr marL="0" indent="0">
              <a:buNone/>
            </a:pPr>
            <a:r>
              <a:rPr lang="nl-NL" sz="2400" dirty="0"/>
              <a:t>U zou uw oren bijna niet geloven als men zegt dat proeven ook met de oren te maken heeft. Er zitten uiteraard geen smaakpapillen in je oren maar toch wordt de smaak mede door onze oren bepaald. Als we bijvoorbeeld een koek breken dan horen we dat dit vers is door het krakende geluid tijdens het breken. Zo herkennen we onder andere of de koek nog wel goed is. Mensen herkennen eten ook vaak aan het geluid zoals een appel die wordt afgebeten of een stuk van een reep chocola.</a:t>
            </a:r>
          </a:p>
          <a:p>
            <a:pPr marL="0" indent="0">
              <a:buNone/>
            </a:pPr>
            <a:endParaRPr lang="nl-NL" sz="2400" dirty="0"/>
          </a:p>
          <a:p>
            <a:pPr marL="0" indent="0">
              <a:buNone/>
            </a:pPr>
            <a:endParaRPr lang="nl-NL" sz="2400" dirty="0"/>
          </a:p>
          <a:p>
            <a:pPr marL="0" indent="0">
              <a:buNone/>
            </a:pPr>
            <a:endParaRPr lang="nl-NL" sz="2400" dirty="0"/>
          </a:p>
        </p:txBody>
      </p:sp>
    </p:spTree>
    <p:extLst>
      <p:ext uri="{BB962C8B-B14F-4D97-AF65-F5344CB8AC3E}">
        <p14:creationId xmlns:p14="http://schemas.microsoft.com/office/powerpoint/2010/main" val="109514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426FD9A7-1878-4840-AC88-B3BEF999C24A}"/>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a:solidFill>
                  <a:srgbClr val="FFFFFF"/>
                </a:solidFill>
                <a:latin typeface="+mj-lt"/>
                <a:ea typeface="+mj-ea"/>
                <a:cs typeface="+mj-cs"/>
              </a:rPr>
              <a:t>Eten met al je zintuigen</a:t>
            </a:r>
          </a:p>
        </p:txBody>
      </p:sp>
      <p:sp>
        <p:nvSpPr>
          <p:cNvPr id="3" name="Tijdelijke aanduiding voor inhoud 2">
            <a:extLst>
              <a:ext uri="{FF2B5EF4-FFF2-40B4-BE49-F238E27FC236}">
                <a16:creationId xmlns:a16="http://schemas.microsoft.com/office/drawing/2014/main" id="{2472A0F2-1C20-CB40-AD41-0C12BF107A4A}"/>
              </a:ext>
            </a:extLst>
          </p:cNvPr>
          <p:cNvSpPr>
            <a:spLocks noGrp="1"/>
          </p:cNvSpPr>
          <p:nvPr>
            <p:ph idx="1"/>
          </p:nvPr>
        </p:nvSpPr>
        <p:spPr>
          <a:xfrm>
            <a:off x="3045368" y="4074718"/>
            <a:ext cx="6105194" cy="682079"/>
          </a:xfrm>
        </p:spPr>
        <p:txBody>
          <a:bodyPr vert="horz" lIns="91440" tIns="45720" rIns="91440" bIns="45720" rtlCol="0">
            <a:normAutofit/>
          </a:bodyPr>
          <a:lstStyle/>
          <a:p>
            <a:pPr marL="0" indent="0" algn="ctr">
              <a:buNone/>
            </a:pPr>
            <a:r>
              <a:rPr lang="en-US" sz="2400" kern="1200" dirty="0">
                <a:solidFill>
                  <a:srgbClr val="FFFFFF"/>
                </a:solidFill>
                <a:latin typeface="+mn-lt"/>
                <a:ea typeface="+mn-ea"/>
                <a:cs typeface="+mn-cs"/>
              </a:rPr>
              <a:t>Wat </a:t>
            </a:r>
            <a:r>
              <a:rPr lang="en-US" sz="2400" kern="1200" dirty="0" err="1">
                <a:solidFill>
                  <a:srgbClr val="FFFFFF"/>
                </a:solidFill>
                <a:latin typeface="+mn-lt"/>
                <a:ea typeface="+mn-ea"/>
                <a:cs typeface="+mn-cs"/>
              </a:rPr>
              <a:t>vinden</a:t>
            </a:r>
            <a:r>
              <a:rPr lang="en-US" sz="2400" kern="1200" dirty="0">
                <a:solidFill>
                  <a:srgbClr val="FFFFFF"/>
                </a:solidFill>
                <a:latin typeface="+mn-lt"/>
                <a:ea typeface="+mn-ea"/>
                <a:cs typeface="+mn-cs"/>
              </a:rPr>
              <a:t> </a:t>
            </a:r>
            <a:r>
              <a:rPr lang="en-US" sz="2400" kern="1200" dirty="0" err="1">
                <a:solidFill>
                  <a:srgbClr val="FFFFFF"/>
                </a:solidFill>
                <a:latin typeface="+mn-lt"/>
                <a:ea typeface="+mn-ea"/>
                <a:cs typeface="+mn-cs"/>
              </a:rPr>
              <a:t>jullie</a:t>
            </a:r>
            <a:r>
              <a:rPr lang="en-US" sz="2400" kern="1200" dirty="0">
                <a:solidFill>
                  <a:srgbClr val="FFFFFF"/>
                </a:solidFill>
                <a:latin typeface="+mn-lt"/>
                <a:ea typeface="+mn-ea"/>
                <a:cs typeface="+mn-cs"/>
              </a:rPr>
              <a:t> </a:t>
            </a:r>
            <a:r>
              <a:rPr lang="en-US" sz="2400" kern="1200" dirty="0" err="1">
                <a:solidFill>
                  <a:srgbClr val="FFFFFF"/>
                </a:solidFill>
                <a:latin typeface="+mn-lt"/>
                <a:ea typeface="+mn-ea"/>
                <a:cs typeface="+mn-cs"/>
              </a:rPr>
              <a:t>belangrijk</a:t>
            </a:r>
            <a:r>
              <a:rPr lang="en-US" sz="2400" kern="1200" dirty="0">
                <a:solidFill>
                  <a:srgbClr val="FFFFFF"/>
                </a:solidFill>
                <a:latin typeface="+mn-lt"/>
                <a:ea typeface="+mn-ea"/>
                <a:cs typeface="+mn-cs"/>
              </a:rPr>
              <a:t>?</a:t>
            </a:r>
          </a:p>
          <a:p>
            <a:pPr marL="0" indent="0" algn="ctr">
              <a:buNone/>
            </a:pPr>
            <a:endParaRPr lang="en-US" sz="2400" kern="1200" dirty="0">
              <a:solidFill>
                <a:srgbClr val="FFFFFF"/>
              </a:solidFill>
              <a:latin typeface="+mn-lt"/>
              <a:ea typeface="+mn-ea"/>
              <a:cs typeface="+mn-cs"/>
            </a:endParaRPr>
          </a:p>
        </p:txBody>
      </p:sp>
      <p:sp>
        <p:nvSpPr>
          <p:cNvPr id="4" name="Rechthoek 3">
            <a:extLst>
              <a:ext uri="{FF2B5EF4-FFF2-40B4-BE49-F238E27FC236}">
                <a16:creationId xmlns:a16="http://schemas.microsoft.com/office/drawing/2014/main" id="{CC5D9292-DB49-384F-8E11-0C1A85531553}"/>
              </a:ext>
            </a:extLst>
          </p:cNvPr>
          <p:cNvSpPr/>
          <p:nvPr/>
        </p:nvSpPr>
        <p:spPr>
          <a:xfrm>
            <a:off x="0" y="6105773"/>
            <a:ext cx="6096000" cy="646331"/>
          </a:xfrm>
          <a:prstGeom prst="rect">
            <a:avLst/>
          </a:prstGeom>
        </p:spPr>
        <p:txBody>
          <a:bodyPr>
            <a:spAutoFit/>
          </a:bodyPr>
          <a:lstStyle/>
          <a:p>
            <a:r>
              <a:rPr lang="nl-NL" dirty="0">
                <a:hlinkClick r:id="rId3"/>
              </a:rPr>
              <a:t>https://youtu.be/PIiv_AELLew?list=PL57rlzPmUY0czPRDUw4gPxfr8aw4C9FB0</a:t>
            </a:r>
            <a:endParaRPr lang="nl-NL" dirty="0"/>
          </a:p>
        </p:txBody>
      </p:sp>
    </p:spTree>
    <p:extLst>
      <p:ext uri="{BB962C8B-B14F-4D97-AF65-F5344CB8AC3E}">
        <p14:creationId xmlns:p14="http://schemas.microsoft.com/office/powerpoint/2010/main" val="1756034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88C40D28-CA76-5740-8AD6-8673EF17132E}"/>
              </a:ext>
            </a:extLst>
          </p:cNvPr>
          <p:cNvSpPr>
            <a:spLocks noGrp="1"/>
          </p:cNvSpPr>
          <p:nvPr>
            <p:ph type="title"/>
          </p:nvPr>
        </p:nvSpPr>
        <p:spPr>
          <a:xfrm>
            <a:off x="640079" y="2053641"/>
            <a:ext cx="3669161" cy="2760098"/>
          </a:xfrm>
        </p:spPr>
        <p:txBody>
          <a:bodyPr>
            <a:normAutofit/>
          </a:bodyPr>
          <a:lstStyle/>
          <a:p>
            <a:r>
              <a:rPr lang="nl-NL">
                <a:solidFill>
                  <a:srgbClr val="FFFFFF"/>
                </a:solidFill>
              </a:rPr>
              <a:t>Foppen van het brein</a:t>
            </a:r>
          </a:p>
        </p:txBody>
      </p:sp>
      <p:sp>
        <p:nvSpPr>
          <p:cNvPr id="3" name="Tijdelijke aanduiding voor inhoud 2">
            <a:extLst>
              <a:ext uri="{FF2B5EF4-FFF2-40B4-BE49-F238E27FC236}">
                <a16:creationId xmlns:a16="http://schemas.microsoft.com/office/drawing/2014/main" id="{5F1DEFF7-FBCC-6C41-A180-9E1ED97DA6DB}"/>
              </a:ext>
            </a:extLst>
          </p:cNvPr>
          <p:cNvSpPr>
            <a:spLocks noGrp="1"/>
          </p:cNvSpPr>
          <p:nvPr>
            <p:ph idx="1"/>
          </p:nvPr>
        </p:nvSpPr>
        <p:spPr>
          <a:xfrm>
            <a:off x="6090574" y="801866"/>
            <a:ext cx="5306084" cy="5230634"/>
          </a:xfrm>
        </p:spPr>
        <p:txBody>
          <a:bodyPr anchor="ctr">
            <a:normAutofit/>
          </a:bodyPr>
          <a:lstStyle/>
          <a:p>
            <a:r>
              <a:rPr lang="nl-NL" sz="2400">
                <a:solidFill>
                  <a:srgbClr val="000000"/>
                </a:solidFill>
              </a:rPr>
              <a:t>Stroop test</a:t>
            </a:r>
          </a:p>
          <a:p>
            <a:r>
              <a:rPr lang="nl-NL" sz="2400">
                <a:solidFill>
                  <a:srgbClr val="000000"/>
                </a:solidFill>
              </a:rPr>
              <a:t>Lees niet de woorden voor maar de kleur</a:t>
            </a:r>
          </a:p>
          <a:p>
            <a:pPr marL="0" indent="0">
              <a:buNone/>
            </a:pPr>
            <a:endParaRPr lang="nl-NL" sz="2400">
              <a:solidFill>
                <a:srgbClr val="000000"/>
              </a:solidFill>
            </a:endParaRPr>
          </a:p>
        </p:txBody>
      </p:sp>
    </p:spTree>
    <p:extLst>
      <p:ext uri="{BB962C8B-B14F-4D97-AF65-F5344CB8AC3E}">
        <p14:creationId xmlns:p14="http://schemas.microsoft.com/office/powerpoint/2010/main" val="2989936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1A2679B7-CF27-6C45-8F71-51DB40767EAB}"/>
              </a:ext>
            </a:extLst>
          </p:cNvPr>
          <p:cNvPicPr>
            <a:picLocks noGrp="1" noChangeAspect="1"/>
          </p:cNvPicPr>
          <p:nvPr>
            <p:ph idx="4294967295"/>
          </p:nvPr>
        </p:nvPicPr>
        <p:blipFill rotWithShape="1">
          <a:blip r:embed="rId2"/>
          <a:srcRect t="2423" r="1" b="1"/>
          <a:stretch/>
        </p:blipFill>
        <p:spPr>
          <a:xfrm>
            <a:off x="2032366" y="643466"/>
            <a:ext cx="8127268" cy="5571067"/>
          </a:xfrm>
          <a:prstGeom prst="rect">
            <a:avLst/>
          </a:prstGeom>
        </p:spPr>
      </p:pic>
    </p:spTree>
    <p:extLst>
      <p:ext uri="{BB962C8B-B14F-4D97-AF65-F5344CB8AC3E}">
        <p14:creationId xmlns:p14="http://schemas.microsoft.com/office/powerpoint/2010/main" val="40465164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solidFill>
            <a:srgbClr val="907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Freeform: Shape 10">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Afbeelding 1">
            <a:extLst>
              <a:ext uri="{FF2B5EF4-FFF2-40B4-BE49-F238E27FC236}">
                <a16:creationId xmlns:a16="http://schemas.microsoft.com/office/drawing/2014/main" id="{3C83747C-E38F-1146-8435-0729B40C7AE1}"/>
              </a:ext>
            </a:extLst>
          </p:cNvPr>
          <p:cNvPicPr>
            <a:picLocks noChangeAspect="1"/>
          </p:cNvPicPr>
          <p:nvPr/>
        </p:nvPicPr>
        <p:blipFill>
          <a:blip r:embed="rId4"/>
          <a:stretch>
            <a:fillRect/>
          </a:stretch>
        </p:blipFill>
        <p:spPr>
          <a:xfrm>
            <a:off x="3598628" y="1176793"/>
            <a:ext cx="4737652" cy="4548146"/>
          </a:xfrm>
          <a:prstGeom prst="rect">
            <a:avLst/>
          </a:prstGeom>
        </p:spPr>
      </p:pic>
      <p:sp>
        <p:nvSpPr>
          <p:cNvPr id="3" name="Rechthoek 2">
            <a:extLst>
              <a:ext uri="{FF2B5EF4-FFF2-40B4-BE49-F238E27FC236}">
                <a16:creationId xmlns:a16="http://schemas.microsoft.com/office/drawing/2014/main" id="{088ABDC2-BE56-1947-9D45-E0FB8871A3A5}"/>
              </a:ext>
            </a:extLst>
          </p:cNvPr>
          <p:cNvSpPr/>
          <p:nvPr/>
        </p:nvSpPr>
        <p:spPr>
          <a:xfrm>
            <a:off x="550628" y="5968304"/>
            <a:ext cx="6096000" cy="923330"/>
          </a:xfrm>
          <a:prstGeom prst="rect">
            <a:avLst/>
          </a:prstGeom>
        </p:spPr>
        <p:txBody>
          <a:bodyPr>
            <a:spAutoFit/>
          </a:bodyPr>
          <a:lstStyle/>
          <a:p>
            <a:r>
              <a:rPr lang="nl-NL" dirty="0">
                <a:hlinkClick r:id="rId5"/>
              </a:rPr>
              <a:t>https://www.muziekweb.nl/Link/LBX0244/Digiffects-Cross-section-x-1?TrackID=LBX0244-0061#</a:t>
            </a:r>
            <a:endParaRPr lang="nl-NL" dirty="0"/>
          </a:p>
          <a:p>
            <a:endParaRPr lang="nl-NL" dirty="0"/>
          </a:p>
        </p:txBody>
      </p:sp>
    </p:spTree>
    <p:extLst>
      <p:ext uri="{BB962C8B-B14F-4D97-AF65-F5344CB8AC3E}">
        <p14:creationId xmlns:p14="http://schemas.microsoft.com/office/powerpoint/2010/main" val="28594435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651ADE8-EE75-DC4E-B64F-80688D6427AA}"/>
              </a:ext>
            </a:extLst>
          </p:cNvPr>
          <p:cNvSpPr>
            <a:spLocks noGrp="1"/>
          </p:cNvSpPr>
          <p:nvPr>
            <p:ph type="title"/>
          </p:nvPr>
        </p:nvSpPr>
        <p:spPr>
          <a:xfrm>
            <a:off x="648929" y="629266"/>
            <a:ext cx="3667039" cy="1676603"/>
          </a:xfrm>
        </p:spPr>
        <p:txBody>
          <a:bodyPr>
            <a:normAutofit/>
          </a:bodyPr>
          <a:lstStyle/>
          <a:p>
            <a:r>
              <a:rPr lang="nl-NL" dirty="0"/>
              <a:t>Gedrag</a:t>
            </a:r>
          </a:p>
        </p:txBody>
      </p:sp>
      <p:sp>
        <p:nvSpPr>
          <p:cNvPr id="3" name="Tijdelijke aanduiding voor inhoud 2">
            <a:extLst>
              <a:ext uri="{FF2B5EF4-FFF2-40B4-BE49-F238E27FC236}">
                <a16:creationId xmlns:a16="http://schemas.microsoft.com/office/drawing/2014/main" id="{9245298A-B583-C84F-B831-102DD1D14B5C}"/>
              </a:ext>
            </a:extLst>
          </p:cNvPr>
          <p:cNvSpPr>
            <a:spLocks noGrp="1"/>
          </p:cNvSpPr>
          <p:nvPr>
            <p:ph idx="1"/>
          </p:nvPr>
        </p:nvSpPr>
        <p:spPr>
          <a:xfrm>
            <a:off x="648930" y="2438400"/>
            <a:ext cx="3667037" cy="3785419"/>
          </a:xfrm>
        </p:spPr>
        <p:txBody>
          <a:bodyPr>
            <a:normAutofit/>
          </a:bodyPr>
          <a:lstStyle/>
          <a:p>
            <a:r>
              <a:rPr lang="nl-NL" sz="1800">
                <a:hlinkClick r:id="rId2"/>
              </a:rPr>
              <a:t>https://youtu.be/cBdEEzZvOYk</a:t>
            </a:r>
            <a:endParaRPr lang="nl-NL" sz="1800"/>
          </a:p>
          <a:p>
            <a:pPr marL="0" indent="0">
              <a:buNone/>
            </a:pPr>
            <a:endParaRPr lang="nl-NL" sz="1800"/>
          </a:p>
        </p:txBody>
      </p:sp>
      <p:pic>
        <p:nvPicPr>
          <p:cNvPr id="5" name="Afbeelding 4" descr="Afbeelding met hond, binnen, bruin, zitten&#10;&#10;Automatisch gegenereerde beschrijving">
            <a:extLst>
              <a:ext uri="{FF2B5EF4-FFF2-40B4-BE49-F238E27FC236}">
                <a16:creationId xmlns:a16="http://schemas.microsoft.com/office/drawing/2014/main" id="{D9B07141-961B-FB49-9C02-D50BF052E432}"/>
              </a:ext>
            </a:extLst>
          </p:cNvPr>
          <p:cNvPicPr>
            <a:picLocks noChangeAspect="1"/>
          </p:cNvPicPr>
          <p:nvPr/>
        </p:nvPicPr>
        <p:blipFill rotWithShape="1">
          <a:blip r:embed="rId3"/>
          <a:srcRect r="1" b="3706"/>
          <a:stretch/>
        </p:blipFill>
        <p:spPr>
          <a:xfrm>
            <a:off x="4636008" y="640082"/>
            <a:ext cx="6916329" cy="5577837"/>
          </a:xfrm>
          <a:prstGeom prst="rect">
            <a:avLst/>
          </a:prstGeom>
          <a:effectLst/>
        </p:spPr>
      </p:pic>
    </p:spTree>
    <p:extLst>
      <p:ext uri="{BB962C8B-B14F-4D97-AF65-F5344CB8AC3E}">
        <p14:creationId xmlns:p14="http://schemas.microsoft.com/office/powerpoint/2010/main" val="68610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695BDF9-D51C-EC44-9DF1-90D9F9BBC85E}"/>
              </a:ext>
            </a:extLst>
          </p:cNvPr>
          <p:cNvSpPr>
            <a:spLocks noGrp="1"/>
          </p:cNvSpPr>
          <p:nvPr>
            <p:ph type="title"/>
          </p:nvPr>
        </p:nvSpPr>
        <p:spPr>
          <a:xfrm>
            <a:off x="838200" y="963877"/>
            <a:ext cx="3494362" cy="4930246"/>
          </a:xfrm>
        </p:spPr>
        <p:txBody>
          <a:bodyPr>
            <a:normAutofit/>
          </a:bodyPr>
          <a:lstStyle/>
          <a:p>
            <a:pPr algn="r"/>
            <a:r>
              <a:rPr lang="nl-NL">
                <a:solidFill>
                  <a:schemeClr val="accent1"/>
                </a:solidFill>
              </a:rPr>
              <a:t>Leerdoelen</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19DC87ED-9635-6246-B0DB-D01BE02E8D15}"/>
              </a:ext>
            </a:extLst>
          </p:cNvPr>
          <p:cNvSpPr>
            <a:spLocks noGrp="1"/>
          </p:cNvSpPr>
          <p:nvPr>
            <p:ph idx="1"/>
          </p:nvPr>
        </p:nvSpPr>
        <p:spPr>
          <a:xfrm>
            <a:off x="4976031" y="963877"/>
            <a:ext cx="6377769" cy="4930246"/>
          </a:xfrm>
        </p:spPr>
        <p:txBody>
          <a:bodyPr anchor="ctr">
            <a:normAutofit/>
          </a:bodyPr>
          <a:lstStyle/>
          <a:p>
            <a:r>
              <a:rPr lang="nl-NL" sz="2400" dirty="0"/>
              <a:t>Je kunt de verschillende zintuigen onderscheiden</a:t>
            </a:r>
          </a:p>
          <a:p>
            <a:r>
              <a:rPr lang="nl-NL" sz="2400" dirty="0"/>
              <a:t>Je kunt benoemen in welke mate zintuigen een rol spelen bij onze smaak en spijsvertering.</a:t>
            </a:r>
          </a:p>
        </p:txBody>
      </p:sp>
    </p:spTree>
    <p:extLst>
      <p:ext uri="{BB962C8B-B14F-4D97-AF65-F5344CB8AC3E}">
        <p14:creationId xmlns:p14="http://schemas.microsoft.com/office/powerpoint/2010/main" val="10842918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E20721-91AC-5C42-9CEC-5FDB5591D7D3}"/>
              </a:ext>
            </a:extLst>
          </p:cNvPr>
          <p:cNvSpPr>
            <a:spLocks noGrp="1"/>
          </p:cNvSpPr>
          <p:nvPr>
            <p:ph type="title"/>
          </p:nvPr>
        </p:nvSpPr>
        <p:spPr>
          <a:xfrm>
            <a:off x="6392598" y="640263"/>
            <a:ext cx="5221266" cy="1344975"/>
          </a:xfrm>
        </p:spPr>
        <p:txBody>
          <a:bodyPr>
            <a:normAutofit/>
          </a:bodyPr>
          <a:lstStyle/>
          <a:p>
            <a:pPr algn="ctr"/>
            <a:r>
              <a:rPr lang="nl-NL" sz="3100"/>
              <a:t>De ene eter is de andere niet!</a:t>
            </a:r>
            <a:br>
              <a:rPr lang="nl-NL" sz="3100"/>
            </a:br>
            <a:r>
              <a:rPr lang="nl-NL" sz="3100"/>
              <a:t>Over-gewicht</a:t>
            </a:r>
          </a:p>
        </p:txBody>
      </p:sp>
      <p:pic>
        <p:nvPicPr>
          <p:cNvPr id="5" name="Afbeelding 4">
            <a:extLst>
              <a:ext uri="{FF2B5EF4-FFF2-40B4-BE49-F238E27FC236}">
                <a16:creationId xmlns:a16="http://schemas.microsoft.com/office/drawing/2014/main" id="{ED347DF4-1443-4046-B9C2-626CC6C31045}"/>
              </a:ext>
            </a:extLst>
          </p:cNvPr>
          <p:cNvPicPr>
            <a:picLocks noChangeAspect="1"/>
          </p:cNvPicPr>
          <p:nvPr/>
        </p:nvPicPr>
        <p:blipFill>
          <a:blip r:embed="rId2"/>
          <a:srcRect/>
          <a:stretch/>
        </p:blipFill>
        <p:spPr>
          <a:xfrm>
            <a:off x="754685" y="1057961"/>
            <a:ext cx="4586629" cy="4586629"/>
          </a:xfrm>
          <a:prstGeom prst="rect">
            <a:avLst/>
          </a:prstGeom>
        </p:spPr>
      </p:pic>
      <p:sp>
        <p:nvSpPr>
          <p:cNvPr id="3" name="Tijdelijke aanduiding voor inhoud 2">
            <a:extLst>
              <a:ext uri="{FF2B5EF4-FFF2-40B4-BE49-F238E27FC236}">
                <a16:creationId xmlns:a16="http://schemas.microsoft.com/office/drawing/2014/main" id="{15197A82-EA2C-5F4E-A17E-A95AB74AEE50}"/>
              </a:ext>
            </a:extLst>
          </p:cNvPr>
          <p:cNvSpPr>
            <a:spLocks noGrp="1"/>
          </p:cNvSpPr>
          <p:nvPr>
            <p:ph idx="1"/>
          </p:nvPr>
        </p:nvSpPr>
        <p:spPr>
          <a:xfrm>
            <a:off x="6391903" y="2121763"/>
            <a:ext cx="5235490" cy="3773010"/>
          </a:xfrm>
        </p:spPr>
        <p:txBody>
          <a:bodyPr>
            <a:normAutofit/>
          </a:bodyPr>
          <a:lstStyle/>
          <a:p>
            <a:r>
              <a:rPr lang="nl-NL" sz="1700" dirty="0"/>
              <a:t>Van </a:t>
            </a:r>
            <a:r>
              <a:rPr lang="nl-NL" sz="1700" dirty="0" err="1"/>
              <a:t>emo</a:t>
            </a:r>
            <a:r>
              <a:rPr lang="nl-NL" sz="1700" dirty="0"/>
              <a:t>-eter tot </a:t>
            </a:r>
            <a:r>
              <a:rPr lang="nl-NL" sz="1700" dirty="0" err="1"/>
              <a:t>overeter</a:t>
            </a:r>
            <a:r>
              <a:rPr lang="nl-NL" sz="1700" dirty="0"/>
              <a:t>, dit zijn de 7 types eters:</a:t>
            </a:r>
          </a:p>
          <a:p>
            <a:pPr marL="914400" lvl="1" indent="-457200">
              <a:buFont typeface="+mj-lt"/>
              <a:buAutoNum type="arabicPeriod"/>
            </a:pPr>
            <a:r>
              <a:rPr lang="nl-NL" sz="1700" dirty="0"/>
              <a:t>De liefhebber</a:t>
            </a:r>
          </a:p>
          <a:p>
            <a:pPr marL="914400" lvl="1" indent="-457200">
              <a:buFont typeface="+mj-lt"/>
              <a:buAutoNum type="arabicPeriod"/>
            </a:pPr>
            <a:r>
              <a:rPr lang="nl-NL" sz="1700" dirty="0"/>
              <a:t>De </a:t>
            </a:r>
            <a:r>
              <a:rPr lang="nl-NL" sz="1700" dirty="0" err="1"/>
              <a:t>emo</a:t>
            </a:r>
            <a:r>
              <a:rPr lang="nl-NL" sz="1700" dirty="0"/>
              <a:t>-eter</a:t>
            </a:r>
          </a:p>
          <a:p>
            <a:pPr marL="914400" lvl="1" indent="-457200">
              <a:buFont typeface="+mj-lt"/>
              <a:buAutoNum type="arabicPeriod"/>
            </a:pPr>
            <a:r>
              <a:rPr lang="nl-NL" sz="1700" dirty="0"/>
              <a:t>De </a:t>
            </a:r>
            <a:r>
              <a:rPr lang="nl-NL" sz="1700" dirty="0" err="1"/>
              <a:t>overeter</a:t>
            </a:r>
            <a:endParaRPr lang="nl-NL" sz="1700" dirty="0"/>
          </a:p>
          <a:p>
            <a:pPr marL="914400" lvl="1" indent="-457200">
              <a:buFont typeface="+mj-lt"/>
              <a:buAutoNum type="arabicPeriod"/>
            </a:pPr>
            <a:r>
              <a:rPr lang="nl-NL" sz="1700" dirty="0"/>
              <a:t>De nachteter</a:t>
            </a:r>
          </a:p>
          <a:p>
            <a:pPr marL="914400" lvl="1" indent="-457200">
              <a:buFont typeface="+mj-lt"/>
              <a:buAutoNum type="arabicPeriod"/>
            </a:pPr>
            <a:r>
              <a:rPr lang="nl-NL" sz="1700" dirty="0"/>
              <a:t>De zoetekauw</a:t>
            </a:r>
          </a:p>
          <a:p>
            <a:pPr marL="914400" lvl="1" indent="-457200">
              <a:buFont typeface="+mj-lt"/>
              <a:buAutoNum type="arabicPeriod"/>
            </a:pPr>
            <a:r>
              <a:rPr lang="nl-NL" sz="1700" dirty="0"/>
              <a:t>De </a:t>
            </a:r>
            <a:r>
              <a:rPr lang="nl-NL" sz="1700" dirty="0" err="1"/>
              <a:t>terugvaller</a:t>
            </a:r>
            <a:endParaRPr lang="nl-NL" sz="1700" dirty="0"/>
          </a:p>
          <a:p>
            <a:pPr marL="914400" lvl="1" indent="-457200">
              <a:buFont typeface="+mj-lt"/>
              <a:buAutoNum type="arabicPeriod"/>
            </a:pPr>
            <a:r>
              <a:rPr lang="nl-NL" sz="1700" dirty="0"/>
              <a:t>De </a:t>
            </a:r>
            <a:r>
              <a:rPr lang="nl-NL" sz="1700" dirty="0" err="1"/>
              <a:t>compensator</a:t>
            </a:r>
            <a:endParaRPr lang="nl-NL" sz="1700" dirty="0"/>
          </a:p>
          <a:p>
            <a:pPr marL="0" indent="0">
              <a:buNone/>
            </a:pPr>
            <a:r>
              <a:rPr lang="nl-NL" sz="1700" dirty="0"/>
              <a:t>Bron: </a:t>
            </a:r>
            <a:r>
              <a:rPr lang="nl-NL" sz="1700" dirty="0">
                <a:hlinkClick r:id="rId3"/>
              </a:rPr>
              <a:t>https://www.runnersworld.com/nl/gezondheid/a29219025/types-eters-afvallen-overgewicht/</a:t>
            </a:r>
            <a:endParaRPr lang="nl-NL" sz="1700" dirty="0"/>
          </a:p>
          <a:p>
            <a:pPr marL="0" indent="0">
              <a:buNone/>
            </a:pPr>
            <a:endParaRPr lang="nl-NL" sz="1700" dirty="0"/>
          </a:p>
        </p:txBody>
      </p:sp>
    </p:spTree>
    <p:extLst>
      <p:ext uri="{BB962C8B-B14F-4D97-AF65-F5344CB8AC3E}">
        <p14:creationId xmlns:p14="http://schemas.microsoft.com/office/powerpoint/2010/main" val="24112537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8F7A177-59F5-3A4C-AA69-4D2D726A6216}"/>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b="1" kern="1200">
                <a:solidFill>
                  <a:srgbClr val="FFFFFF"/>
                </a:solidFill>
                <a:latin typeface="+mj-lt"/>
                <a:ea typeface="+mj-ea"/>
                <a:cs typeface="+mj-cs"/>
              </a:rPr>
              <a:t>Hara hachi bu</a:t>
            </a:r>
            <a:br>
              <a:rPr lang="en-US" sz="4800" b="1" kern="1200">
                <a:solidFill>
                  <a:srgbClr val="FFFFFF"/>
                </a:solidFill>
                <a:latin typeface="+mj-lt"/>
                <a:ea typeface="+mj-ea"/>
                <a:cs typeface="+mj-cs"/>
              </a:rPr>
            </a:br>
            <a:endParaRPr lang="en-US" sz="4800" kern="1200">
              <a:solidFill>
                <a:srgbClr val="FFFFFF"/>
              </a:solidFill>
              <a:latin typeface="+mj-lt"/>
              <a:ea typeface="+mj-ea"/>
              <a:cs typeface="+mj-cs"/>
            </a:endParaRP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Tijdelijke aanduiding voor inhoud 4" descr="Afbeelding met voedsel, fruit, bloem&#10;&#10;Automatisch gegenereerde beschrijving">
            <a:extLst>
              <a:ext uri="{FF2B5EF4-FFF2-40B4-BE49-F238E27FC236}">
                <a16:creationId xmlns:a16="http://schemas.microsoft.com/office/drawing/2014/main" id="{2FE6BCFC-B466-ED45-8002-345765C64217}"/>
              </a:ext>
            </a:extLst>
          </p:cNvPr>
          <p:cNvPicPr>
            <a:picLocks noGrp="1" noChangeAspect="1"/>
          </p:cNvPicPr>
          <p:nvPr>
            <p:ph idx="1"/>
          </p:nvPr>
        </p:nvPicPr>
        <p:blipFill>
          <a:blip r:embed="rId2"/>
          <a:stretch>
            <a:fillRect/>
          </a:stretch>
        </p:blipFill>
        <p:spPr>
          <a:xfrm>
            <a:off x="6467879" y="492573"/>
            <a:ext cx="3925431" cy="5880796"/>
          </a:xfrm>
          <a:prstGeom prst="rect">
            <a:avLst/>
          </a:prstGeom>
        </p:spPr>
      </p:pic>
    </p:spTree>
    <p:extLst>
      <p:ext uri="{BB962C8B-B14F-4D97-AF65-F5344CB8AC3E}">
        <p14:creationId xmlns:p14="http://schemas.microsoft.com/office/powerpoint/2010/main" val="15900098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A53FD5-85CF-C649-8476-14885290626B}"/>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a:solidFill>
                  <a:srgbClr val="FFFFFF"/>
                </a:solidFill>
                <a:latin typeface="+mj-lt"/>
                <a:ea typeface="+mj-ea"/>
                <a:cs typeface="+mj-cs"/>
              </a:rPr>
              <a:t>Onderzoek eet Nederland met aandacht?</a:t>
            </a:r>
          </a:p>
        </p:txBody>
      </p:sp>
      <p:pic>
        <p:nvPicPr>
          <p:cNvPr id="5" name="Tijdelijke aanduiding voor inhoud 4" descr="Afbeelding met geparkeerd&#10;&#10;Automatisch gegenereerde beschrijving">
            <a:extLst>
              <a:ext uri="{FF2B5EF4-FFF2-40B4-BE49-F238E27FC236}">
                <a16:creationId xmlns:a16="http://schemas.microsoft.com/office/drawing/2014/main" id="{9B0D7ED3-5E71-9B41-902B-F805E8C7BC28}"/>
              </a:ext>
            </a:extLst>
          </p:cNvPr>
          <p:cNvPicPr>
            <a:picLocks noGrp="1" noChangeAspect="1"/>
          </p:cNvPicPr>
          <p:nvPr>
            <p:ph idx="1"/>
          </p:nvPr>
        </p:nvPicPr>
        <p:blipFill>
          <a:blip r:embed="rId2"/>
          <a:stretch>
            <a:fillRect/>
          </a:stretch>
        </p:blipFill>
        <p:spPr>
          <a:xfrm>
            <a:off x="4038600" y="1486337"/>
            <a:ext cx="7188199" cy="3809745"/>
          </a:xfrm>
          <a:prstGeom prst="rect">
            <a:avLst/>
          </a:prstGeom>
        </p:spPr>
      </p:pic>
      <p:sp>
        <p:nvSpPr>
          <p:cNvPr id="6" name="Rechthoek 5">
            <a:extLst>
              <a:ext uri="{FF2B5EF4-FFF2-40B4-BE49-F238E27FC236}">
                <a16:creationId xmlns:a16="http://schemas.microsoft.com/office/drawing/2014/main" id="{15B8D127-2C48-1945-8581-7C7D3ACC3AC0}"/>
              </a:ext>
            </a:extLst>
          </p:cNvPr>
          <p:cNvSpPr/>
          <p:nvPr/>
        </p:nvSpPr>
        <p:spPr>
          <a:xfrm>
            <a:off x="2697480" y="5771923"/>
            <a:ext cx="6096000" cy="923330"/>
          </a:xfrm>
          <a:prstGeom prst="rect">
            <a:avLst/>
          </a:prstGeom>
        </p:spPr>
        <p:txBody>
          <a:bodyPr>
            <a:spAutoFit/>
          </a:bodyPr>
          <a:lstStyle/>
          <a:p>
            <a:r>
              <a:rPr lang="nl-NL" dirty="0">
                <a:hlinkClick r:id="rId3"/>
              </a:rPr>
              <a:t>Bron:https://www.voedingscentrum.nl/nl/nieuws/voedingscentrum-onderzoek-eet-nederland-met-aandacht.aspx</a:t>
            </a:r>
            <a:endParaRPr lang="nl-NL" dirty="0"/>
          </a:p>
          <a:p>
            <a:endParaRPr lang="nl-NL" dirty="0"/>
          </a:p>
        </p:txBody>
      </p:sp>
    </p:spTree>
    <p:extLst>
      <p:ext uri="{BB962C8B-B14F-4D97-AF65-F5344CB8AC3E}">
        <p14:creationId xmlns:p14="http://schemas.microsoft.com/office/powerpoint/2010/main" val="215897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B45A142-4255-493C-8284-5D566C121B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rgbClr val="404040">
              <a:alpha val="89804"/>
            </a:srgbClr>
          </a:solidFill>
          <a:ln w="127000" cap="sq" cmpd="thinThick">
            <a:solidFill>
              <a:srgbClr val="595959">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B052F6F-DFEA-6943-BD84-F857C3F0D74C}"/>
              </a:ext>
            </a:extLst>
          </p:cNvPr>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a:solidFill>
                  <a:srgbClr val="FFFFFF"/>
                </a:solidFill>
                <a:latin typeface="+mj-lt"/>
                <a:ea typeface="+mj-ea"/>
                <a:cs typeface="+mj-cs"/>
              </a:rPr>
              <a:t>Mindful eten</a:t>
            </a:r>
          </a:p>
        </p:txBody>
      </p:sp>
      <p:cxnSp>
        <p:nvCxnSpPr>
          <p:cNvPr id="12" name="Straight Connector 11">
            <a:extLst>
              <a:ext uri="{FF2B5EF4-FFF2-40B4-BE49-F238E27FC236}">
                <a16:creationId xmlns:a16="http://schemas.microsoft.com/office/drawing/2014/main" id="{38FB9660-F42F-4313-BBC4-47C007FE48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Tijdelijke aanduiding voor inhoud 4">
            <a:extLst>
              <a:ext uri="{FF2B5EF4-FFF2-40B4-BE49-F238E27FC236}">
                <a16:creationId xmlns:a16="http://schemas.microsoft.com/office/drawing/2014/main" id="{E378C6D1-A616-D540-9B0B-DB26CF80BD82}"/>
              </a:ext>
            </a:extLst>
          </p:cNvPr>
          <p:cNvPicPr>
            <a:picLocks noGrp="1" noChangeAspect="1"/>
          </p:cNvPicPr>
          <p:nvPr>
            <p:ph idx="1"/>
          </p:nvPr>
        </p:nvPicPr>
        <p:blipFill>
          <a:blip r:embed="rId2"/>
          <a:stretch>
            <a:fillRect/>
          </a:stretch>
        </p:blipFill>
        <p:spPr>
          <a:xfrm>
            <a:off x="5490196" y="492573"/>
            <a:ext cx="5880796" cy="5880796"/>
          </a:xfrm>
          <a:prstGeom prst="rect">
            <a:avLst/>
          </a:prstGeom>
        </p:spPr>
      </p:pic>
    </p:spTree>
    <p:extLst>
      <p:ext uri="{BB962C8B-B14F-4D97-AF65-F5344CB8AC3E}">
        <p14:creationId xmlns:p14="http://schemas.microsoft.com/office/powerpoint/2010/main" val="2652471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55D7866-985D-4D23-BF0E-72CA30F5C7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vasthouden, voedsel, man, speler&#10;&#10;Automatisch gegenereerde beschrijving">
            <a:extLst>
              <a:ext uri="{FF2B5EF4-FFF2-40B4-BE49-F238E27FC236}">
                <a16:creationId xmlns:a16="http://schemas.microsoft.com/office/drawing/2014/main" id="{F88958BE-15CA-DA4A-A849-6845EC3D06E1}"/>
              </a:ext>
            </a:extLst>
          </p:cNvPr>
          <p:cNvPicPr>
            <a:picLocks noGrp="1" noChangeAspect="1"/>
          </p:cNvPicPr>
          <p:nvPr>
            <p:ph idx="1"/>
          </p:nvPr>
        </p:nvPicPr>
        <p:blipFill rotWithShape="1">
          <a:blip r:embed="rId2"/>
          <a:srcRect t="10000"/>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0ADDB668-2CA4-4D2B-9C34-3487CA330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731" y="4716089"/>
            <a:ext cx="6288261" cy="1573149"/>
          </a:xfrm>
          <a:prstGeom prst="rect">
            <a:avLst/>
          </a:prstGeom>
          <a:solidFill>
            <a:schemeClr val="bg1">
              <a:alpha val="95000"/>
            </a:schemeClr>
          </a:solidFill>
          <a:ln w="12700">
            <a:solidFill>
              <a:srgbClr val="EFEFEF"/>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D0374E42-8914-E54D-A195-A5030DE4834F}"/>
              </a:ext>
            </a:extLst>
          </p:cNvPr>
          <p:cNvSpPr>
            <a:spLocks noGrp="1"/>
          </p:cNvSpPr>
          <p:nvPr>
            <p:ph type="title"/>
          </p:nvPr>
        </p:nvSpPr>
        <p:spPr>
          <a:xfrm>
            <a:off x="5849388" y="4907629"/>
            <a:ext cx="3212386" cy="1185353"/>
          </a:xfrm>
        </p:spPr>
        <p:txBody>
          <a:bodyPr vert="horz" lIns="91440" tIns="45720" rIns="91440" bIns="45720" rtlCol="0" anchor="ctr">
            <a:normAutofit/>
          </a:bodyPr>
          <a:lstStyle/>
          <a:p>
            <a:r>
              <a:rPr lang="en-US" sz="2600" dirty="0" err="1"/>
              <a:t>Begrippenlijst</a:t>
            </a:r>
            <a:endParaRPr lang="en-US" sz="2600" dirty="0"/>
          </a:p>
        </p:txBody>
      </p:sp>
      <p:sp>
        <p:nvSpPr>
          <p:cNvPr id="14" name="Rectangle 13">
            <a:extLst>
              <a:ext uri="{FF2B5EF4-FFF2-40B4-BE49-F238E27FC236}">
                <a16:creationId xmlns:a16="http://schemas.microsoft.com/office/drawing/2014/main" id="{2568BC19-F052-4108-93E1-6A3D1DEC07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7962" y="5175711"/>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D5FD337D-4D6B-4C8B-B6F5-121097E098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722114" y="5495733"/>
            <a:ext cx="1021458"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2200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D6382C17-4132-164A-9902-A28813FE2160}"/>
              </a:ext>
            </a:extLst>
          </p:cNvPr>
          <p:cNvGraphicFramePr>
            <a:graphicFrameLocks noGrp="1"/>
          </p:cNvGraphicFramePr>
          <p:nvPr>
            <p:ph idx="4294967295"/>
            <p:extLst>
              <p:ext uri="{D42A27DB-BD31-4B8C-83A1-F6EECF244321}">
                <p14:modId xmlns:p14="http://schemas.microsoft.com/office/powerpoint/2010/main" val="170311050"/>
              </p:ext>
            </p:extLst>
          </p:nvPr>
        </p:nvGraphicFramePr>
        <p:xfrm>
          <a:off x="1175658" y="118755"/>
          <a:ext cx="10224654" cy="6430546"/>
        </p:xfrm>
        <a:graphic>
          <a:graphicData uri="http://schemas.openxmlformats.org/drawingml/2006/table">
            <a:tbl>
              <a:tblPr firstRow="1" firstCol="1" bandRow="1">
                <a:tableStyleId>{5C22544A-7EE6-4342-B048-85BDC9FD1C3A}</a:tableStyleId>
              </a:tblPr>
              <a:tblGrid>
                <a:gridCol w="3301340">
                  <a:extLst>
                    <a:ext uri="{9D8B030D-6E8A-4147-A177-3AD203B41FA5}">
                      <a16:colId xmlns:a16="http://schemas.microsoft.com/office/drawing/2014/main" val="817078990"/>
                    </a:ext>
                  </a:extLst>
                </a:gridCol>
                <a:gridCol w="6923314">
                  <a:extLst>
                    <a:ext uri="{9D8B030D-6E8A-4147-A177-3AD203B41FA5}">
                      <a16:colId xmlns:a16="http://schemas.microsoft.com/office/drawing/2014/main" val="1894357656"/>
                    </a:ext>
                  </a:extLst>
                </a:gridCol>
              </a:tblGrid>
              <a:tr h="498762">
                <a:tc gridSpan="2">
                  <a:txBody>
                    <a:bodyPr/>
                    <a:lstStyle/>
                    <a:p>
                      <a:pPr algn="ctr">
                        <a:lnSpc>
                          <a:spcPct val="107000"/>
                        </a:lnSpc>
                        <a:tabLst>
                          <a:tab pos="180340" algn="l"/>
                        </a:tabLst>
                      </a:pPr>
                      <a:r>
                        <a:rPr lang="nl-NL" sz="1200" dirty="0">
                          <a:effectLst/>
                        </a:rPr>
                        <a:t>Begrippen Lifestyle</a:t>
                      </a:r>
                      <a:endParaRPr lang="nl-NL" sz="1200" dirty="0">
                        <a:effectLst/>
                        <a:latin typeface="Arial" panose="020B0604020202020204" pitchFamily="34" charset="0"/>
                        <a:ea typeface="Calibri" panose="020F0502020204030204" pitchFamily="34" charset="0"/>
                        <a:cs typeface="Times New Roman" panose="02020603050405020304" pitchFamily="18" charset="0"/>
                      </a:endParaRPr>
                    </a:p>
                  </a:txBody>
                  <a:tcPr marL="34551" marR="34551" marT="0" marB="0" anchor="ctr"/>
                </a:tc>
                <a:tc hMerge="1">
                  <a:txBody>
                    <a:bodyPr/>
                    <a:lstStyle/>
                    <a:p>
                      <a:endParaRPr lang="nl-NL"/>
                    </a:p>
                  </a:txBody>
                  <a:tcPr/>
                </a:tc>
                <a:extLst>
                  <a:ext uri="{0D108BD9-81ED-4DB2-BD59-A6C34878D82A}">
                    <a16:rowId xmlns:a16="http://schemas.microsoft.com/office/drawing/2014/main" val="584717069"/>
                  </a:ext>
                </a:extLst>
              </a:tr>
              <a:tr h="163759">
                <a:tc>
                  <a:txBody>
                    <a:bodyPr/>
                    <a:lstStyle/>
                    <a:p>
                      <a:pPr algn="ctr">
                        <a:lnSpc>
                          <a:spcPct val="107000"/>
                        </a:lnSpc>
                        <a:tabLst>
                          <a:tab pos="180340" algn="l"/>
                        </a:tabLst>
                      </a:pPr>
                      <a:r>
                        <a:rPr lang="nl-NL" sz="1000" dirty="0">
                          <a:effectLst/>
                        </a:rPr>
                        <a:t>Begrip</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34551" marR="34551" marT="0" marB="0" anchor="ctr"/>
                </a:tc>
                <a:tc>
                  <a:txBody>
                    <a:bodyPr/>
                    <a:lstStyle/>
                    <a:p>
                      <a:pPr algn="ctr">
                        <a:lnSpc>
                          <a:spcPct val="107000"/>
                        </a:lnSpc>
                        <a:tabLst>
                          <a:tab pos="180340" algn="l"/>
                        </a:tabLst>
                      </a:pPr>
                      <a:r>
                        <a:rPr lang="nl-NL" sz="1000" dirty="0">
                          <a:effectLst/>
                        </a:rPr>
                        <a:t>Wat moet je weten?</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34551" marR="34551" marT="0" marB="0"/>
                </a:tc>
                <a:extLst>
                  <a:ext uri="{0D108BD9-81ED-4DB2-BD59-A6C34878D82A}">
                    <a16:rowId xmlns:a16="http://schemas.microsoft.com/office/drawing/2014/main" val="789288000"/>
                  </a:ext>
                </a:extLst>
              </a:tr>
              <a:tr h="218707">
                <a:tc>
                  <a:txBody>
                    <a:bodyPr/>
                    <a:lstStyle/>
                    <a:p>
                      <a:pPr>
                        <a:lnSpc>
                          <a:spcPct val="107000"/>
                        </a:lnSpc>
                        <a:spcBef>
                          <a:spcPts val="200"/>
                        </a:spcBef>
                        <a:spcAft>
                          <a:spcPts val="200"/>
                        </a:spcAft>
                        <a:tabLst>
                          <a:tab pos="180340" algn="l"/>
                        </a:tabLst>
                      </a:pPr>
                      <a:r>
                        <a:rPr lang="nl-NL" sz="1000">
                          <a:effectLst/>
                        </a:rPr>
                        <a:t>Nederlandse voedsel- en Warenautoriteit</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34551" marR="34551" marT="0" marB="0" anchor="ctr"/>
                </a:tc>
                <a:tc>
                  <a:txBody>
                    <a:bodyPr/>
                    <a:lstStyle/>
                    <a:p>
                      <a:pPr>
                        <a:lnSpc>
                          <a:spcPct val="107000"/>
                        </a:lnSpc>
                        <a:spcAft>
                          <a:spcPts val="800"/>
                        </a:spcAft>
                      </a:pPr>
                      <a:r>
                        <a:rPr lang="nl-NL" sz="1000">
                          <a:effectLst/>
                        </a:rPr>
                        <a:t>Je weet welke rol de Nederlandse voedsel- en Warenautoriteit heeft in de voedselveiligheid.</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34551" marR="34551" marT="0" marB="0"/>
                </a:tc>
                <a:extLst>
                  <a:ext uri="{0D108BD9-81ED-4DB2-BD59-A6C34878D82A}">
                    <a16:rowId xmlns:a16="http://schemas.microsoft.com/office/drawing/2014/main" val="1450123470"/>
                  </a:ext>
                </a:extLst>
              </a:tr>
              <a:tr h="218707">
                <a:tc>
                  <a:txBody>
                    <a:bodyPr/>
                    <a:lstStyle/>
                    <a:p>
                      <a:pPr>
                        <a:lnSpc>
                          <a:spcPct val="107000"/>
                        </a:lnSpc>
                        <a:spcBef>
                          <a:spcPts val="200"/>
                        </a:spcBef>
                        <a:spcAft>
                          <a:spcPts val="200"/>
                        </a:spcAft>
                        <a:tabLst>
                          <a:tab pos="180340" algn="l"/>
                        </a:tabLst>
                      </a:pPr>
                      <a:r>
                        <a:rPr lang="en-US" sz="1000">
                          <a:effectLst/>
                        </a:rPr>
                        <a:t>HACCP Hazard Analysis and Critical Control Points</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34551" marR="34551" marT="0" marB="0" anchor="ctr"/>
                </a:tc>
                <a:tc>
                  <a:txBody>
                    <a:bodyPr/>
                    <a:lstStyle/>
                    <a:p>
                      <a:pPr>
                        <a:lnSpc>
                          <a:spcPct val="107000"/>
                        </a:lnSpc>
                        <a:spcAft>
                          <a:spcPts val="800"/>
                        </a:spcAft>
                      </a:pPr>
                      <a:r>
                        <a:rPr lang="nl-NL" sz="1000">
                          <a:effectLst/>
                        </a:rPr>
                        <a:t>Je kent de verschillende stappen van het HACCP systeem.</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34551" marR="34551" marT="0" marB="0"/>
                </a:tc>
                <a:extLst>
                  <a:ext uri="{0D108BD9-81ED-4DB2-BD59-A6C34878D82A}">
                    <a16:rowId xmlns:a16="http://schemas.microsoft.com/office/drawing/2014/main" val="4252979290"/>
                  </a:ext>
                </a:extLst>
              </a:tr>
              <a:tr h="218707">
                <a:tc>
                  <a:txBody>
                    <a:bodyPr/>
                    <a:lstStyle/>
                    <a:p>
                      <a:pPr>
                        <a:lnSpc>
                          <a:spcPct val="107000"/>
                        </a:lnSpc>
                        <a:spcBef>
                          <a:spcPts val="200"/>
                        </a:spcBef>
                        <a:spcAft>
                          <a:spcPts val="200"/>
                        </a:spcAft>
                        <a:tabLst>
                          <a:tab pos="180340" algn="l"/>
                        </a:tabLst>
                      </a:pPr>
                      <a:r>
                        <a:rPr lang="nl-NL" sz="1000">
                          <a:effectLst/>
                        </a:rPr>
                        <a:t>Verschillende gevaren voedselveiligheid</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34551" marR="34551" marT="0" marB="0" anchor="ctr"/>
                </a:tc>
                <a:tc>
                  <a:txBody>
                    <a:bodyPr/>
                    <a:lstStyle/>
                    <a:p>
                      <a:pPr>
                        <a:lnSpc>
                          <a:spcPct val="107000"/>
                        </a:lnSpc>
                        <a:spcAft>
                          <a:spcPts val="800"/>
                        </a:spcAft>
                      </a:pPr>
                      <a:r>
                        <a:rPr lang="nl-NL" sz="1000">
                          <a:effectLst/>
                        </a:rPr>
                        <a:t>Je kunt de verschillende gevaren benoemen met voorbeelden.</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34551" marR="34551" marT="0" marB="0"/>
                </a:tc>
                <a:extLst>
                  <a:ext uri="{0D108BD9-81ED-4DB2-BD59-A6C34878D82A}">
                    <a16:rowId xmlns:a16="http://schemas.microsoft.com/office/drawing/2014/main" val="3245769486"/>
                  </a:ext>
                </a:extLst>
              </a:tr>
              <a:tr h="218707">
                <a:tc>
                  <a:txBody>
                    <a:bodyPr/>
                    <a:lstStyle/>
                    <a:p>
                      <a:pPr>
                        <a:lnSpc>
                          <a:spcPct val="107000"/>
                        </a:lnSpc>
                        <a:spcBef>
                          <a:spcPts val="200"/>
                        </a:spcBef>
                        <a:spcAft>
                          <a:spcPts val="200"/>
                        </a:spcAft>
                        <a:tabLst>
                          <a:tab pos="180340" algn="l"/>
                        </a:tabLst>
                      </a:pPr>
                      <a:r>
                        <a:rPr lang="nl-NL" sz="1000">
                          <a:effectLst/>
                        </a:rPr>
                        <a:t>Productomschrijvingen en processchema’s</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34551" marR="34551" marT="0" marB="0" anchor="ctr"/>
                </a:tc>
                <a:tc>
                  <a:txBody>
                    <a:bodyPr/>
                    <a:lstStyle/>
                    <a:p>
                      <a:pPr>
                        <a:lnSpc>
                          <a:spcPct val="107000"/>
                        </a:lnSpc>
                        <a:spcAft>
                          <a:spcPts val="800"/>
                        </a:spcAft>
                      </a:pPr>
                      <a:r>
                        <a:rPr lang="nl-NL" sz="1000" dirty="0">
                          <a:effectLst/>
                        </a:rPr>
                        <a:t>Je weet wat er moet gebeuren voordat je met de HACCP aan de slag gaat</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34551" marR="34551" marT="0" marB="0"/>
                </a:tc>
                <a:extLst>
                  <a:ext uri="{0D108BD9-81ED-4DB2-BD59-A6C34878D82A}">
                    <a16:rowId xmlns:a16="http://schemas.microsoft.com/office/drawing/2014/main" val="3775267521"/>
                  </a:ext>
                </a:extLst>
              </a:tr>
              <a:tr h="218707">
                <a:tc>
                  <a:txBody>
                    <a:bodyPr/>
                    <a:lstStyle/>
                    <a:p>
                      <a:pPr>
                        <a:lnSpc>
                          <a:spcPct val="107000"/>
                        </a:lnSpc>
                        <a:spcBef>
                          <a:spcPts val="200"/>
                        </a:spcBef>
                        <a:spcAft>
                          <a:spcPts val="200"/>
                        </a:spcAft>
                        <a:tabLst>
                          <a:tab pos="180340" algn="l"/>
                        </a:tabLst>
                      </a:pPr>
                      <a:r>
                        <a:rPr lang="nl-NL" sz="1000">
                          <a:effectLst/>
                        </a:rPr>
                        <a:t>Consument veiligheid</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34551" marR="34551" marT="0" marB="0" anchor="ctr"/>
                </a:tc>
                <a:tc>
                  <a:txBody>
                    <a:bodyPr/>
                    <a:lstStyle/>
                    <a:p>
                      <a:pPr>
                        <a:lnSpc>
                          <a:spcPct val="107000"/>
                        </a:lnSpc>
                      </a:pPr>
                      <a:r>
                        <a:rPr lang="nl-NL" sz="1000">
                          <a:effectLst/>
                        </a:rPr>
                        <a:t>Je kunt de relatie leggen tussen de Nederlandse voedsel- en Warenautoriteit en de consument veiligheid.</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34551" marR="34551" marT="0" marB="0"/>
                </a:tc>
                <a:extLst>
                  <a:ext uri="{0D108BD9-81ED-4DB2-BD59-A6C34878D82A}">
                    <a16:rowId xmlns:a16="http://schemas.microsoft.com/office/drawing/2014/main" val="2472119632"/>
                  </a:ext>
                </a:extLst>
              </a:tr>
              <a:tr h="218707">
                <a:tc>
                  <a:txBody>
                    <a:bodyPr/>
                    <a:lstStyle/>
                    <a:p>
                      <a:pPr>
                        <a:lnSpc>
                          <a:spcPct val="107000"/>
                        </a:lnSpc>
                        <a:spcBef>
                          <a:spcPts val="200"/>
                        </a:spcBef>
                        <a:spcAft>
                          <a:spcPts val="200"/>
                        </a:spcAft>
                        <a:tabLst>
                          <a:tab pos="180340" algn="l"/>
                        </a:tabLst>
                      </a:pPr>
                      <a:r>
                        <a:rPr lang="nl-NL" sz="1000">
                          <a:effectLst/>
                        </a:rPr>
                        <a:t>Risicomatix HACCP</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34551" marR="34551" marT="0" marB="0" anchor="ctr"/>
                </a:tc>
                <a:tc>
                  <a:txBody>
                    <a:bodyPr/>
                    <a:lstStyle/>
                    <a:p>
                      <a:pPr>
                        <a:lnSpc>
                          <a:spcPct val="107000"/>
                        </a:lnSpc>
                      </a:pPr>
                      <a:r>
                        <a:rPr lang="nl-NL" sz="1000">
                          <a:effectLst/>
                        </a:rPr>
                        <a:t>Je bent in staat om de risicoscore te bepalen en je kunt de relatie naar de beslisboom leggen.</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34551" marR="34551" marT="0" marB="0"/>
                </a:tc>
                <a:extLst>
                  <a:ext uri="{0D108BD9-81ED-4DB2-BD59-A6C34878D82A}">
                    <a16:rowId xmlns:a16="http://schemas.microsoft.com/office/drawing/2014/main" val="1651706423"/>
                  </a:ext>
                </a:extLst>
              </a:tr>
              <a:tr h="330899">
                <a:tc>
                  <a:txBody>
                    <a:bodyPr/>
                    <a:lstStyle/>
                    <a:p>
                      <a:pPr>
                        <a:lnSpc>
                          <a:spcPct val="107000"/>
                        </a:lnSpc>
                        <a:spcBef>
                          <a:spcPts val="200"/>
                        </a:spcBef>
                        <a:spcAft>
                          <a:spcPts val="200"/>
                        </a:spcAft>
                        <a:tabLst>
                          <a:tab pos="180340" algn="l"/>
                        </a:tabLst>
                      </a:pPr>
                      <a:r>
                        <a:rPr lang="nl-NL" sz="1000">
                          <a:effectLst/>
                        </a:rPr>
                        <a:t>Vertering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34551" marR="34551" marT="0" marB="0" anchor="ctr"/>
                </a:tc>
                <a:tc>
                  <a:txBody>
                    <a:bodyPr/>
                    <a:lstStyle/>
                    <a:p>
                      <a:pPr>
                        <a:lnSpc>
                          <a:spcPct val="107000"/>
                        </a:lnSpc>
                      </a:pPr>
                      <a:r>
                        <a:rPr lang="nl-NL" sz="1000" dirty="0">
                          <a:effectLst/>
                        </a:rPr>
                        <a:t>Je weet welke organen zijn betrokken, welke verteringssappen de organen aanmaken en welke voedingsstoffen waar worden afgebroken.</a:t>
                      </a:r>
                    </a:p>
                  </a:txBody>
                  <a:tcPr marL="34551" marR="34551" marT="0" marB="0"/>
                </a:tc>
                <a:extLst>
                  <a:ext uri="{0D108BD9-81ED-4DB2-BD59-A6C34878D82A}">
                    <a16:rowId xmlns:a16="http://schemas.microsoft.com/office/drawing/2014/main" val="2693778981"/>
                  </a:ext>
                </a:extLst>
              </a:tr>
              <a:tr h="330907">
                <a:tc>
                  <a:txBody>
                    <a:bodyPr/>
                    <a:lstStyle/>
                    <a:p>
                      <a:pPr>
                        <a:lnSpc>
                          <a:spcPct val="107000"/>
                        </a:lnSpc>
                        <a:spcBef>
                          <a:spcPts val="200"/>
                        </a:spcBef>
                        <a:spcAft>
                          <a:spcPts val="200"/>
                        </a:spcAft>
                        <a:tabLst>
                          <a:tab pos="180340" algn="l"/>
                        </a:tabLst>
                      </a:pPr>
                      <a:r>
                        <a:rPr lang="nl-NL" sz="1000">
                          <a:effectLst/>
                        </a:rPr>
                        <a:t>Voedselverspilling</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34551" marR="34551" marT="0" marB="0" anchor="ctr"/>
                </a:tc>
                <a:tc>
                  <a:txBody>
                    <a:bodyPr/>
                    <a:lstStyle/>
                    <a:p>
                      <a:pPr>
                        <a:lnSpc>
                          <a:spcPct val="107000"/>
                        </a:lnSpc>
                      </a:pPr>
                      <a:r>
                        <a:rPr lang="nl-NL" sz="1000" dirty="0">
                          <a:effectLst/>
                        </a:rPr>
                        <a:t>Je kunt benoemen wat voedselverspilling </a:t>
                      </a:r>
                      <a:r>
                        <a:rPr lang="nl-NL" sz="1000" dirty="0" err="1">
                          <a:effectLst/>
                        </a:rPr>
                        <a:t>is.</a:t>
                      </a:r>
                      <a:r>
                        <a:rPr lang="nl-NL" sz="1000" u="sng" dirty="0" err="1">
                          <a:effectLst/>
                          <a:hlinkClick r:id="rId2"/>
                        </a:rPr>
                        <a:t>https</a:t>
                      </a:r>
                      <a:r>
                        <a:rPr lang="nl-NL" sz="1000" u="sng" dirty="0">
                          <a:effectLst/>
                          <a:hlinkClick r:id="rId2"/>
                        </a:rPr>
                        <a:t>://www.voedingscentrum.nl/encyclopedie/voedselverspilling.aspx</a:t>
                      </a:r>
                      <a:endParaRPr lang="nl-NL" sz="1000" dirty="0">
                        <a:effectLst/>
                      </a:endParaRPr>
                    </a:p>
                  </a:txBody>
                  <a:tcPr marL="34551" marR="34551" marT="0" marB="0"/>
                </a:tc>
                <a:extLst>
                  <a:ext uri="{0D108BD9-81ED-4DB2-BD59-A6C34878D82A}">
                    <a16:rowId xmlns:a16="http://schemas.microsoft.com/office/drawing/2014/main" val="3094783599"/>
                  </a:ext>
                </a:extLst>
              </a:tr>
              <a:tr h="451014">
                <a:tc>
                  <a:txBody>
                    <a:bodyPr/>
                    <a:lstStyle/>
                    <a:p>
                      <a:pPr>
                        <a:lnSpc>
                          <a:spcPct val="107000"/>
                        </a:lnSpc>
                        <a:spcBef>
                          <a:spcPts val="200"/>
                        </a:spcBef>
                        <a:spcAft>
                          <a:spcPts val="200"/>
                        </a:spcAft>
                        <a:tabLst>
                          <a:tab pos="180340" algn="l"/>
                        </a:tabLst>
                      </a:pPr>
                      <a:r>
                        <a:rPr lang="nl-NL" sz="1000" dirty="0">
                          <a:effectLst/>
                        </a:rPr>
                        <a:t>Milieuaspecten</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34551" marR="34551" marT="0" marB="0" anchor="ctr"/>
                </a:tc>
                <a:tc>
                  <a:txBody>
                    <a:bodyPr/>
                    <a:lstStyle/>
                    <a:p>
                      <a:pPr>
                        <a:lnSpc>
                          <a:spcPct val="107000"/>
                        </a:lnSpc>
                      </a:pPr>
                      <a:r>
                        <a:rPr lang="nl-NL" sz="1000" dirty="0">
                          <a:effectLst/>
                        </a:rPr>
                        <a:t>Je kunt de milieuaspecten benoemen die gerelateerd zijn aan voedselproductie.</a:t>
                      </a:r>
                    </a:p>
                    <a:p>
                      <a:pPr>
                        <a:lnSpc>
                          <a:spcPct val="107000"/>
                        </a:lnSpc>
                      </a:pPr>
                      <a:r>
                        <a:rPr lang="nl-NL" sz="1000" dirty="0">
                          <a:effectLst/>
                        </a:rPr>
                        <a:t>Bron: </a:t>
                      </a:r>
                      <a:r>
                        <a:rPr lang="nl-NL" sz="1000" u="sng" dirty="0">
                          <a:effectLst/>
                          <a:hlinkClick r:id="rId3"/>
                        </a:rPr>
                        <a:t>https://www.voedingscentrum.nl/encyclopedie/milieuenklimaat.aspx#blok5</a:t>
                      </a:r>
                      <a:endParaRPr lang="nl-NL" sz="1000" dirty="0">
                        <a:effectLst/>
                      </a:endParaRPr>
                    </a:p>
                  </a:txBody>
                  <a:tcPr marL="34551" marR="34551" marT="0" marB="0"/>
                </a:tc>
                <a:extLst>
                  <a:ext uri="{0D108BD9-81ED-4DB2-BD59-A6C34878D82A}">
                    <a16:rowId xmlns:a16="http://schemas.microsoft.com/office/drawing/2014/main" val="1221776852"/>
                  </a:ext>
                </a:extLst>
              </a:tr>
              <a:tr h="218707">
                <a:tc>
                  <a:txBody>
                    <a:bodyPr/>
                    <a:lstStyle/>
                    <a:p>
                      <a:pPr>
                        <a:lnSpc>
                          <a:spcPct val="107000"/>
                        </a:lnSpc>
                        <a:spcBef>
                          <a:spcPts val="200"/>
                        </a:spcBef>
                        <a:spcAft>
                          <a:spcPts val="200"/>
                        </a:spcAft>
                        <a:tabLst>
                          <a:tab pos="180340" algn="l"/>
                        </a:tabLst>
                      </a:pPr>
                      <a:r>
                        <a:rPr lang="nl-NL" sz="1000">
                          <a:effectLst/>
                        </a:rPr>
                        <a:t>Duurzame voedingssysteem</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34551" marR="34551" marT="0" marB="0" anchor="ctr"/>
                </a:tc>
                <a:tc>
                  <a:txBody>
                    <a:bodyPr/>
                    <a:lstStyle/>
                    <a:p>
                      <a:pPr>
                        <a:lnSpc>
                          <a:spcPct val="107000"/>
                        </a:lnSpc>
                      </a:pPr>
                      <a:r>
                        <a:rPr lang="nl-NL" sz="1000">
                          <a:effectLst/>
                        </a:rPr>
                        <a:t>Je kunt uitleggen welke aspecten zijn betrokken bij een duurzaam voedselsysteem.</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34551" marR="34551" marT="0" marB="0"/>
                </a:tc>
                <a:extLst>
                  <a:ext uri="{0D108BD9-81ED-4DB2-BD59-A6C34878D82A}">
                    <a16:rowId xmlns:a16="http://schemas.microsoft.com/office/drawing/2014/main" val="3413613686"/>
                  </a:ext>
                </a:extLst>
              </a:tr>
              <a:tr h="154073">
                <a:tc>
                  <a:txBody>
                    <a:bodyPr/>
                    <a:lstStyle/>
                    <a:p>
                      <a:pPr>
                        <a:lnSpc>
                          <a:spcPct val="107000"/>
                        </a:lnSpc>
                        <a:spcBef>
                          <a:spcPts val="200"/>
                        </a:spcBef>
                        <a:spcAft>
                          <a:spcPts val="200"/>
                        </a:spcAft>
                        <a:tabLst>
                          <a:tab pos="180340" algn="l"/>
                        </a:tabLst>
                      </a:pPr>
                      <a:r>
                        <a:rPr lang="nl-NL" sz="1000">
                          <a:effectLst/>
                        </a:rPr>
                        <a:t>Voedselafdruk</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34551" marR="34551" marT="0" marB="0" anchor="ctr"/>
                </a:tc>
                <a:tc>
                  <a:txBody>
                    <a:bodyPr/>
                    <a:lstStyle/>
                    <a:p>
                      <a:pPr>
                        <a:lnSpc>
                          <a:spcPct val="107000"/>
                        </a:lnSpc>
                      </a:pPr>
                      <a:r>
                        <a:rPr lang="nl-NL" sz="1000">
                          <a:effectLst/>
                        </a:rPr>
                        <a:t>Je kunt uitleggen welke factoren bepalend zijn voor de voedselafdruk.</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34551" marR="34551" marT="0" marB="0"/>
                </a:tc>
                <a:extLst>
                  <a:ext uri="{0D108BD9-81ED-4DB2-BD59-A6C34878D82A}">
                    <a16:rowId xmlns:a16="http://schemas.microsoft.com/office/drawing/2014/main" val="1475426312"/>
                  </a:ext>
                </a:extLst>
              </a:tr>
              <a:tr h="218707">
                <a:tc>
                  <a:txBody>
                    <a:bodyPr/>
                    <a:lstStyle/>
                    <a:p>
                      <a:pPr>
                        <a:lnSpc>
                          <a:spcPct val="107000"/>
                        </a:lnSpc>
                        <a:spcBef>
                          <a:spcPts val="200"/>
                        </a:spcBef>
                        <a:spcAft>
                          <a:spcPts val="200"/>
                        </a:spcAft>
                        <a:tabLst>
                          <a:tab pos="180340" algn="l"/>
                        </a:tabLst>
                      </a:pPr>
                      <a:r>
                        <a:rPr lang="nl-NL" sz="1000">
                          <a:effectLst/>
                        </a:rPr>
                        <a:t>Klimaatbelasting</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34551" marR="34551" marT="0" marB="0" anchor="ctr"/>
                </a:tc>
                <a:tc>
                  <a:txBody>
                    <a:bodyPr/>
                    <a:lstStyle/>
                    <a:p>
                      <a:pPr>
                        <a:lnSpc>
                          <a:spcPct val="107000"/>
                        </a:lnSpc>
                      </a:pPr>
                      <a:r>
                        <a:rPr lang="nl-NL" sz="1000">
                          <a:effectLst/>
                        </a:rPr>
                        <a:t>Je kunt de klimaatbelasting van de verschillende stappen in het voedselproductieproces toelichten.</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34551" marR="34551" marT="0" marB="0"/>
                </a:tc>
                <a:extLst>
                  <a:ext uri="{0D108BD9-81ED-4DB2-BD59-A6C34878D82A}">
                    <a16:rowId xmlns:a16="http://schemas.microsoft.com/office/drawing/2014/main" val="3704906296"/>
                  </a:ext>
                </a:extLst>
              </a:tr>
              <a:tr h="218707">
                <a:tc>
                  <a:txBody>
                    <a:bodyPr/>
                    <a:lstStyle/>
                    <a:p>
                      <a:pPr>
                        <a:lnSpc>
                          <a:spcPct val="107000"/>
                        </a:lnSpc>
                        <a:spcBef>
                          <a:spcPts val="200"/>
                        </a:spcBef>
                        <a:spcAft>
                          <a:spcPts val="200"/>
                        </a:spcAft>
                        <a:tabLst>
                          <a:tab pos="180340" algn="l"/>
                        </a:tabLst>
                      </a:pPr>
                      <a:r>
                        <a:rPr lang="nl-NL" sz="1000">
                          <a:effectLst/>
                        </a:rPr>
                        <a:t>Verschillende alternatieve voedingspatronen en diëten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34551" marR="34551" marT="0" marB="0" anchor="ctr"/>
                </a:tc>
                <a:tc>
                  <a:txBody>
                    <a:bodyPr/>
                    <a:lstStyle/>
                    <a:p>
                      <a:pPr>
                        <a:lnSpc>
                          <a:spcPct val="107000"/>
                        </a:lnSpc>
                      </a:pPr>
                      <a:r>
                        <a:rPr lang="nl-NL" sz="1000">
                          <a:effectLst/>
                        </a:rPr>
                        <a:t>Je kunt verschillende alternatieve voedingspatronen en diëten onderscheiden en de voor- en nadelen benoemen.</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34551" marR="34551" marT="0" marB="0"/>
                </a:tc>
                <a:extLst>
                  <a:ext uri="{0D108BD9-81ED-4DB2-BD59-A6C34878D82A}">
                    <a16:rowId xmlns:a16="http://schemas.microsoft.com/office/drawing/2014/main" val="1085888960"/>
                  </a:ext>
                </a:extLst>
              </a:tr>
              <a:tr h="154073">
                <a:tc>
                  <a:txBody>
                    <a:bodyPr/>
                    <a:lstStyle/>
                    <a:p>
                      <a:pPr>
                        <a:lnSpc>
                          <a:spcPct val="107000"/>
                        </a:lnSpc>
                        <a:spcBef>
                          <a:spcPts val="200"/>
                        </a:spcBef>
                        <a:spcAft>
                          <a:spcPts val="200"/>
                        </a:spcAft>
                        <a:tabLst>
                          <a:tab pos="180340" algn="l"/>
                        </a:tabLst>
                      </a:pPr>
                      <a:r>
                        <a:rPr lang="nl-NL" sz="1000">
                          <a:effectLst/>
                        </a:rPr>
                        <a:t>Type eters</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34551" marR="34551" marT="0" marB="0" anchor="ctr"/>
                </a:tc>
                <a:tc>
                  <a:txBody>
                    <a:bodyPr/>
                    <a:lstStyle/>
                    <a:p>
                      <a:pPr>
                        <a:lnSpc>
                          <a:spcPct val="107000"/>
                        </a:lnSpc>
                      </a:pPr>
                      <a:r>
                        <a:rPr lang="nl-NL" sz="1000">
                          <a:effectLst/>
                        </a:rPr>
                        <a:t>In relatie tot eetgedrag kun je verschillende types onderscheiden.</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34551" marR="34551" marT="0" marB="0"/>
                </a:tc>
                <a:extLst>
                  <a:ext uri="{0D108BD9-81ED-4DB2-BD59-A6C34878D82A}">
                    <a16:rowId xmlns:a16="http://schemas.microsoft.com/office/drawing/2014/main" val="941287909"/>
                  </a:ext>
                </a:extLst>
              </a:tr>
              <a:tr h="154073">
                <a:tc>
                  <a:txBody>
                    <a:bodyPr/>
                    <a:lstStyle/>
                    <a:p>
                      <a:pPr>
                        <a:lnSpc>
                          <a:spcPct val="107000"/>
                        </a:lnSpc>
                        <a:spcBef>
                          <a:spcPts val="200"/>
                        </a:spcBef>
                        <a:spcAft>
                          <a:spcPts val="200"/>
                        </a:spcAft>
                        <a:tabLst>
                          <a:tab pos="180340" algn="l"/>
                        </a:tabLst>
                      </a:pPr>
                      <a:r>
                        <a:rPr lang="nl-NL" sz="1000">
                          <a:effectLst/>
                        </a:rPr>
                        <a:t>Informatie etiket</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34551" marR="34551" marT="0" marB="0" anchor="ctr"/>
                </a:tc>
                <a:tc>
                  <a:txBody>
                    <a:bodyPr/>
                    <a:lstStyle/>
                    <a:p>
                      <a:pPr>
                        <a:lnSpc>
                          <a:spcPct val="107000"/>
                        </a:lnSpc>
                      </a:pPr>
                      <a:r>
                        <a:rPr lang="nl-NL" sz="1000">
                          <a:effectLst/>
                        </a:rPr>
                        <a:t>Je kunt benoemen wat er allemaal op een etiket moet staat.</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34551" marR="34551" marT="0" marB="0"/>
                </a:tc>
                <a:extLst>
                  <a:ext uri="{0D108BD9-81ED-4DB2-BD59-A6C34878D82A}">
                    <a16:rowId xmlns:a16="http://schemas.microsoft.com/office/drawing/2014/main" val="2851515095"/>
                  </a:ext>
                </a:extLst>
              </a:tr>
              <a:tr h="218707">
                <a:tc>
                  <a:txBody>
                    <a:bodyPr/>
                    <a:lstStyle/>
                    <a:p>
                      <a:pPr>
                        <a:lnSpc>
                          <a:spcPct val="107000"/>
                        </a:lnSpc>
                        <a:spcBef>
                          <a:spcPts val="200"/>
                        </a:spcBef>
                        <a:spcAft>
                          <a:spcPts val="200"/>
                        </a:spcAft>
                        <a:tabLst>
                          <a:tab pos="180340" algn="l"/>
                        </a:tabLst>
                      </a:pPr>
                      <a:r>
                        <a:rPr lang="nl-NL" sz="1000">
                          <a:effectLst/>
                        </a:rPr>
                        <a:t>Zintuigen</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34551" marR="34551" marT="0" marB="0" anchor="ctr"/>
                </a:tc>
                <a:tc>
                  <a:txBody>
                    <a:bodyPr/>
                    <a:lstStyle/>
                    <a:p>
                      <a:pPr>
                        <a:lnSpc>
                          <a:spcPct val="107000"/>
                        </a:lnSpc>
                      </a:pPr>
                      <a:r>
                        <a:rPr lang="nl-NL" sz="1000">
                          <a:effectLst/>
                        </a:rPr>
                        <a:t>Je kunt benoemen welke zintuigen betrokken zijn bij onze smaak en spijsvertering en kunt beschrijven hoe het werkt.</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34551" marR="34551" marT="0" marB="0"/>
                </a:tc>
                <a:extLst>
                  <a:ext uri="{0D108BD9-81ED-4DB2-BD59-A6C34878D82A}">
                    <a16:rowId xmlns:a16="http://schemas.microsoft.com/office/drawing/2014/main" val="3313404635"/>
                  </a:ext>
                </a:extLst>
              </a:tr>
              <a:tr h="154073">
                <a:tc>
                  <a:txBody>
                    <a:bodyPr/>
                    <a:lstStyle/>
                    <a:p>
                      <a:pPr>
                        <a:lnSpc>
                          <a:spcPct val="107000"/>
                        </a:lnSpc>
                        <a:spcBef>
                          <a:spcPts val="200"/>
                        </a:spcBef>
                        <a:spcAft>
                          <a:spcPts val="200"/>
                        </a:spcAft>
                        <a:tabLst>
                          <a:tab pos="180340" algn="l"/>
                        </a:tabLst>
                      </a:pPr>
                      <a:r>
                        <a:rPr lang="nl-NL" sz="1000">
                          <a:effectLst/>
                        </a:rPr>
                        <a:t>Omgevingsfactoren</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34551" marR="34551" marT="0" marB="0" anchor="ctr"/>
                </a:tc>
                <a:tc>
                  <a:txBody>
                    <a:bodyPr/>
                    <a:lstStyle/>
                    <a:p>
                      <a:pPr>
                        <a:lnSpc>
                          <a:spcPct val="107000"/>
                        </a:lnSpc>
                      </a:pPr>
                      <a:r>
                        <a:rPr lang="nl-NL" sz="1000">
                          <a:effectLst/>
                        </a:rPr>
                        <a:t>Je kunt toelichten welke invloed de omgeving heeft op eetgedrag.</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34551" marR="34551" marT="0" marB="0"/>
                </a:tc>
                <a:extLst>
                  <a:ext uri="{0D108BD9-81ED-4DB2-BD59-A6C34878D82A}">
                    <a16:rowId xmlns:a16="http://schemas.microsoft.com/office/drawing/2014/main" val="4215310434"/>
                  </a:ext>
                </a:extLst>
              </a:tr>
              <a:tr h="218707">
                <a:tc>
                  <a:txBody>
                    <a:bodyPr/>
                    <a:lstStyle/>
                    <a:p>
                      <a:pPr>
                        <a:lnSpc>
                          <a:spcPct val="107000"/>
                        </a:lnSpc>
                        <a:spcBef>
                          <a:spcPts val="200"/>
                        </a:spcBef>
                        <a:spcAft>
                          <a:spcPts val="200"/>
                        </a:spcAft>
                        <a:tabLst>
                          <a:tab pos="180340" algn="l"/>
                        </a:tabLst>
                      </a:pPr>
                      <a:r>
                        <a:rPr lang="nl-NL" sz="1000">
                          <a:effectLst/>
                        </a:rPr>
                        <a:t>Keurmerken</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34551" marR="34551" marT="0" marB="0" anchor="ctr"/>
                </a:tc>
                <a:tc>
                  <a:txBody>
                    <a:bodyPr/>
                    <a:lstStyle/>
                    <a:p>
                      <a:pPr>
                        <a:lnSpc>
                          <a:spcPct val="107000"/>
                        </a:lnSpc>
                      </a:pPr>
                      <a:r>
                        <a:rPr lang="nl-NL" sz="1000">
                          <a:effectLst/>
                        </a:rPr>
                        <a:t>Je weet wat keurmerken er zijn en wanneer een keurmerk op de verpakking mag staan.</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34551" marR="34551" marT="0" marB="0"/>
                </a:tc>
                <a:extLst>
                  <a:ext uri="{0D108BD9-81ED-4DB2-BD59-A6C34878D82A}">
                    <a16:rowId xmlns:a16="http://schemas.microsoft.com/office/drawing/2014/main" val="2081387823"/>
                  </a:ext>
                </a:extLst>
              </a:tr>
              <a:tr h="218707">
                <a:tc>
                  <a:txBody>
                    <a:bodyPr/>
                    <a:lstStyle/>
                    <a:p>
                      <a:pPr>
                        <a:lnSpc>
                          <a:spcPct val="107000"/>
                        </a:lnSpc>
                        <a:spcBef>
                          <a:spcPts val="200"/>
                        </a:spcBef>
                        <a:spcAft>
                          <a:spcPts val="200"/>
                        </a:spcAft>
                        <a:tabLst>
                          <a:tab pos="180340" algn="l"/>
                        </a:tabLst>
                      </a:pPr>
                      <a:r>
                        <a:rPr lang="nl-NL" sz="1000" dirty="0">
                          <a:effectLst/>
                        </a:rPr>
                        <a:t>Macronutriënten </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34551" marR="34551" marT="0" marB="0" anchor="ctr"/>
                </a:tc>
                <a:tc>
                  <a:txBody>
                    <a:bodyPr/>
                    <a:lstStyle/>
                    <a:p>
                      <a:pPr>
                        <a:lnSpc>
                          <a:spcPct val="107000"/>
                        </a:lnSpc>
                      </a:pPr>
                      <a:r>
                        <a:rPr lang="nl-NL" sz="1000">
                          <a:effectLst/>
                        </a:rPr>
                        <a:t>Je ken de verschillende macronutriënten, weet welke fysiologische functie ze hebben in het lichaam en hoeveel energie ze opleveren.</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34551" marR="34551" marT="0" marB="0"/>
                </a:tc>
                <a:extLst>
                  <a:ext uri="{0D108BD9-81ED-4DB2-BD59-A6C34878D82A}">
                    <a16:rowId xmlns:a16="http://schemas.microsoft.com/office/drawing/2014/main" val="1864262237"/>
                  </a:ext>
                </a:extLst>
              </a:tr>
              <a:tr h="218707">
                <a:tc>
                  <a:txBody>
                    <a:bodyPr/>
                    <a:lstStyle/>
                    <a:p>
                      <a:pPr>
                        <a:lnSpc>
                          <a:spcPct val="107000"/>
                        </a:lnSpc>
                        <a:spcBef>
                          <a:spcPts val="200"/>
                        </a:spcBef>
                        <a:spcAft>
                          <a:spcPts val="200"/>
                        </a:spcAft>
                        <a:tabLst>
                          <a:tab pos="180340" algn="l"/>
                        </a:tabLst>
                      </a:pPr>
                      <a:r>
                        <a:rPr lang="nl-NL" sz="1000" dirty="0">
                          <a:effectLst/>
                        </a:rPr>
                        <a:t>Nederlandse beweegrichtlijnen</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34551" marR="34551" marT="0" marB="0" anchor="ctr"/>
                </a:tc>
                <a:tc>
                  <a:txBody>
                    <a:bodyPr/>
                    <a:lstStyle/>
                    <a:p>
                      <a:pPr>
                        <a:lnSpc>
                          <a:spcPct val="107000"/>
                        </a:lnSpc>
                      </a:pPr>
                      <a:r>
                        <a:rPr lang="nl-NL" sz="1000" dirty="0">
                          <a:effectLst/>
                        </a:rPr>
                        <a:t>Je weet wat de richtlijnen zijn voor jongeren, volwassen en ouderen en op welke wijze bewegen in te bouwen is in het dagelijks leven.</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34551" marR="34551" marT="0" marB="0"/>
                </a:tc>
                <a:extLst>
                  <a:ext uri="{0D108BD9-81ED-4DB2-BD59-A6C34878D82A}">
                    <a16:rowId xmlns:a16="http://schemas.microsoft.com/office/drawing/2014/main" val="589872186"/>
                  </a:ext>
                </a:extLst>
              </a:tr>
              <a:tr h="218707">
                <a:tc>
                  <a:txBody>
                    <a:bodyPr/>
                    <a:lstStyle/>
                    <a:p>
                      <a:pPr>
                        <a:lnSpc>
                          <a:spcPct val="107000"/>
                        </a:lnSpc>
                        <a:spcBef>
                          <a:spcPts val="200"/>
                        </a:spcBef>
                        <a:spcAft>
                          <a:spcPts val="200"/>
                        </a:spcAft>
                        <a:tabLst>
                          <a:tab pos="180340" algn="l"/>
                        </a:tabLst>
                      </a:pPr>
                      <a:r>
                        <a:rPr lang="nl-NL" sz="1000">
                          <a:effectLst/>
                        </a:rPr>
                        <a:t>Rustmetabolisme en dagelijkse energiebehoefte </a:t>
                      </a:r>
                      <a:endParaRPr lang="nl-NL" sz="1000">
                        <a:effectLst/>
                        <a:latin typeface="Arial" panose="020B0604020202020204" pitchFamily="34" charset="0"/>
                        <a:ea typeface="Calibri" panose="020F0502020204030204" pitchFamily="34" charset="0"/>
                        <a:cs typeface="Times New Roman" panose="02020603050405020304" pitchFamily="18" charset="0"/>
                      </a:endParaRPr>
                    </a:p>
                  </a:txBody>
                  <a:tcPr marL="34551" marR="34551" marT="0" marB="0" anchor="ctr"/>
                </a:tc>
                <a:tc>
                  <a:txBody>
                    <a:bodyPr/>
                    <a:lstStyle/>
                    <a:p>
                      <a:pPr>
                        <a:lnSpc>
                          <a:spcPct val="107000"/>
                        </a:lnSpc>
                      </a:pPr>
                      <a:r>
                        <a:rPr lang="nl-NL" sz="1000" dirty="0">
                          <a:effectLst/>
                        </a:rPr>
                        <a:t>Je weten welke aspecten een rol spelen bij het bepalen van het rustmetabolisme en het bepalen van de dagelijkse energiebehoefte.</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34551" marR="34551" marT="0" marB="0"/>
                </a:tc>
                <a:extLst>
                  <a:ext uri="{0D108BD9-81ED-4DB2-BD59-A6C34878D82A}">
                    <a16:rowId xmlns:a16="http://schemas.microsoft.com/office/drawing/2014/main" val="81293337"/>
                  </a:ext>
                </a:extLst>
              </a:tr>
              <a:tr h="218707">
                <a:tc>
                  <a:txBody>
                    <a:bodyPr/>
                    <a:lstStyle/>
                    <a:p>
                      <a:pPr>
                        <a:lnSpc>
                          <a:spcPct val="107000"/>
                        </a:lnSpc>
                        <a:spcBef>
                          <a:spcPts val="200"/>
                        </a:spcBef>
                        <a:spcAft>
                          <a:spcPts val="200"/>
                        </a:spcAft>
                        <a:tabLst>
                          <a:tab pos="180340" algn="l"/>
                        </a:tabLst>
                      </a:pPr>
                      <a:r>
                        <a:rPr lang="en-US" sz="1000" dirty="0">
                          <a:effectLst/>
                        </a:rPr>
                        <a:t>Pal </a:t>
                      </a:r>
                      <a:r>
                        <a:rPr lang="en-US" sz="1000" dirty="0" err="1">
                          <a:effectLst/>
                        </a:rPr>
                        <a:t>waarde</a:t>
                      </a:r>
                      <a:r>
                        <a:rPr lang="en-US" sz="1000" dirty="0">
                          <a:effectLst/>
                        </a:rPr>
                        <a:t> Pal Physical Activity Level</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34551" marR="34551" marT="0" marB="0" anchor="ctr"/>
                </a:tc>
                <a:tc>
                  <a:txBody>
                    <a:bodyPr/>
                    <a:lstStyle/>
                    <a:p>
                      <a:pPr>
                        <a:lnSpc>
                          <a:spcPct val="107000"/>
                        </a:lnSpc>
                      </a:pPr>
                      <a:r>
                        <a:rPr lang="nl-NL" sz="1000" dirty="0">
                          <a:effectLst/>
                        </a:rPr>
                        <a:t>Na de bepaling van het rustmetabolisme wordt deze vermenigvuldigd met de Pal waarde ofwel de mate van fysieke inspanning.</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34551" marR="34551" marT="0" marB="0"/>
                </a:tc>
                <a:extLst>
                  <a:ext uri="{0D108BD9-81ED-4DB2-BD59-A6C34878D82A}">
                    <a16:rowId xmlns:a16="http://schemas.microsoft.com/office/drawing/2014/main" val="1829984895"/>
                  </a:ext>
                </a:extLst>
              </a:tr>
              <a:tr h="557000">
                <a:tc>
                  <a:txBody>
                    <a:bodyPr/>
                    <a:lstStyle/>
                    <a:p>
                      <a:pPr>
                        <a:lnSpc>
                          <a:spcPct val="107000"/>
                        </a:lnSpc>
                        <a:spcBef>
                          <a:spcPts val="200"/>
                        </a:spcBef>
                        <a:spcAft>
                          <a:spcPts val="200"/>
                        </a:spcAft>
                        <a:tabLst>
                          <a:tab pos="180340" algn="l"/>
                        </a:tabLst>
                      </a:pPr>
                      <a:r>
                        <a:rPr lang="en-US" sz="1000" dirty="0">
                          <a:effectLst/>
                        </a:rPr>
                        <a:t>MET (Metabolic Equivalent of Task)</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34551" marR="34551" marT="0" marB="0" anchor="ctr"/>
                </a:tc>
                <a:tc>
                  <a:txBody>
                    <a:bodyPr/>
                    <a:lstStyle/>
                    <a:p>
                      <a:pPr>
                        <a:lnSpc>
                          <a:spcPct val="107000"/>
                        </a:lnSpc>
                      </a:pPr>
                      <a:r>
                        <a:rPr lang="nl-NL" sz="1000" dirty="0">
                          <a:effectLst/>
                        </a:rPr>
                        <a:t>Het metabool equivalent is een meeteenheid binnen de fysiologie voor de hoeveelheid energie die een bepaalde fysieke inspanning kost ten opzichte van de hoeveelheid benodigde energie in rust. Je kent op hoofdlijnen de verschillende activiteiten en begrijpt waarom er verschillen zijn per activiteit.</a:t>
                      </a:r>
                      <a:endParaRPr lang="nl-NL" sz="1000" dirty="0">
                        <a:effectLst/>
                        <a:latin typeface="Arial" panose="020B0604020202020204" pitchFamily="34" charset="0"/>
                        <a:ea typeface="Calibri" panose="020F0502020204030204" pitchFamily="34" charset="0"/>
                        <a:cs typeface="Times New Roman" panose="02020603050405020304" pitchFamily="18" charset="0"/>
                      </a:endParaRPr>
                    </a:p>
                  </a:txBody>
                  <a:tcPr marL="34551" marR="34551" marT="0" marB="0"/>
                </a:tc>
                <a:extLst>
                  <a:ext uri="{0D108BD9-81ED-4DB2-BD59-A6C34878D82A}">
                    <a16:rowId xmlns:a16="http://schemas.microsoft.com/office/drawing/2014/main" val="2102275483"/>
                  </a:ext>
                </a:extLst>
              </a:tr>
            </a:tbl>
          </a:graphicData>
        </a:graphic>
      </p:graphicFrame>
    </p:spTree>
    <p:extLst>
      <p:ext uri="{BB962C8B-B14F-4D97-AF65-F5344CB8AC3E}">
        <p14:creationId xmlns:p14="http://schemas.microsoft.com/office/powerpoint/2010/main" val="2269828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1508EA58-92E0-3A46-8266-B2747E16E9BE}"/>
              </a:ext>
            </a:extLst>
          </p:cNvPr>
          <p:cNvPicPr>
            <a:picLocks noChangeAspect="1"/>
          </p:cNvPicPr>
          <p:nvPr/>
        </p:nvPicPr>
        <p:blipFill rotWithShape="1">
          <a:blip r:embed="rId2"/>
          <a:srcRect l="7267" r="2608" b="-1"/>
          <a:stretch/>
        </p:blipFill>
        <p:spPr>
          <a:xfrm>
            <a:off x="838200" y="-3810"/>
            <a:ext cx="9928860" cy="6858001"/>
          </a:xfrm>
          <a:prstGeom prst="rect">
            <a:avLst/>
          </a:prstGeom>
        </p:spPr>
      </p:pic>
      <p:pic>
        <p:nvPicPr>
          <p:cNvPr id="9" name="Picture 8">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35095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475208-D0F2-2B4C-AAF4-E8E161806A43}"/>
              </a:ext>
            </a:extLst>
          </p:cNvPr>
          <p:cNvSpPr>
            <a:spLocks noGrp="1"/>
          </p:cNvSpPr>
          <p:nvPr>
            <p:ph type="title"/>
          </p:nvPr>
        </p:nvSpPr>
        <p:spPr/>
        <p:txBody>
          <a:bodyPr/>
          <a:lstStyle/>
          <a:p>
            <a:r>
              <a:rPr lang="nl-NL" dirty="0"/>
              <a:t>Het proeven wordt beïnvloed door:</a:t>
            </a:r>
            <a:br>
              <a:rPr lang="nl-NL" dirty="0"/>
            </a:br>
            <a:endParaRPr lang="nl-NL" dirty="0"/>
          </a:p>
        </p:txBody>
      </p:sp>
      <p:sp>
        <p:nvSpPr>
          <p:cNvPr id="3" name="Tijdelijke aanduiding voor inhoud 2">
            <a:extLst>
              <a:ext uri="{FF2B5EF4-FFF2-40B4-BE49-F238E27FC236}">
                <a16:creationId xmlns:a16="http://schemas.microsoft.com/office/drawing/2014/main" id="{B34DC88F-CB55-894F-A4E4-F35E29CE6239}"/>
              </a:ext>
            </a:extLst>
          </p:cNvPr>
          <p:cNvSpPr>
            <a:spLocks noGrp="1"/>
          </p:cNvSpPr>
          <p:nvPr>
            <p:ph idx="1"/>
          </p:nvPr>
        </p:nvSpPr>
        <p:spPr/>
        <p:txBody>
          <a:bodyPr>
            <a:normAutofit lnSpcReduction="10000"/>
          </a:bodyPr>
          <a:lstStyle/>
          <a:p>
            <a:pPr marL="0" indent="0">
              <a:buNone/>
            </a:pPr>
            <a:r>
              <a:rPr lang="nl-NL" dirty="0"/>
              <a:t>• de persoon zelf;</a:t>
            </a:r>
          </a:p>
          <a:p>
            <a:pPr marL="0" indent="0">
              <a:buNone/>
            </a:pPr>
            <a:r>
              <a:rPr lang="nl-NL" dirty="0"/>
              <a:t>• de lichamelijke gesteldheid van de persoon;</a:t>
            </a:r>
          </a:p>
          <a:p>
            <a:pPr marL="0" indent="0">
              <a:buNone/>
            </a:pPr>
            <a:r>
              <a:rPr lang="nl-NL" dirty="0"/>
              <a:t>• de motivatie en verwachting van de persoon;</a:t>
            </a:r>
          </a:p>
          <a:p>
            <a:pPr marL="0" indent="0">
              <a:buNone/>
            </a:pPr>
            <a:r>
              <a:rPr lang="nl-NL" dirty="0"/>
              <a:t>• de stof die geproefd wordt en de concentratie van deze stof;</a:t>
            </a:r>
          </a:p>
          <a:p>
            <a:pPr marL="0" indent="0">
              <a:buNone/>
            </a:pPr>
            <a:r>
              <a:rPr lang="nl-NL" dirty="0"/>
              <a:t>• wat je voor die tijd hebt geproefd;</a:t>
            </a:r>
          </a:p>
          <a:p>
            <a:pPr marL="0" indent="0">
              <a:buNone/>
            </a:pPr>
            <a:r>
              <a:rPr lang="nl-NL" dirty="0"/>
              <a:t>• de aanwezigheid van andere stoffen;</a:t>
            </a:r>
          </a:p>
          <a:p>
            <a:pPr marL="0" indent="0">
              <a:buNone/>
            </a:pPr>
            <a:r>
              <a:rPr lang="nl-NL" dirty="0"/>
              <a:t>• de omgeving;</a:t>
            </a:r>
          </a:p>
          <a:p>
            <a:pPr marL="0" indent="0">
              <a:buNone/>
            </a:pPr>
            <a:r>
              <a:rPr lang="nl-NL" dirty="0"/>
              <a:t>• het uiterlijk van het product;</a:t>
            </a:r>
          </a:p>
          <a:p>
            <a:pPr marL="0" indent="0">
              <a:buNone/>
            </a:pPr>
            <a:r>
              <a:rPr lang="nl-NL" dirty="0"/>
              <a:t>• het tijdstip.</a:t>
            </a:r>
          </a:p>
        </p:txBody>
      </p:sp>
    </p:spTree>
    <p:extLst>
      <p:ext uri="{BB962C8B-B14F-4D97-AF65-F5344CB8AC3E}">
        <p14:creationId xmlns:p14="http://schemas.microsoft.com/office/powerpoint/2010/main" val="238978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1DDC9B-E97A-A74D-9126-2DC6889C2B19}"/>
              </a:ext>
            </a:extLst>
          </p:cNvPr>
          <p:cNvSpPr>
            <a:spLocks noGrp="1"/>
          </p:cNvSpPr>
          <p:nvPr>
            <p:ph type="title"/>
          </p:nvPr>
        </p:nvSpPr>
        <p:spPr>
          <a:xfrm>
            <a:off x="838200" y="365125"/>
            <a:ext cx="10515600" cy="1325563"/>
          </a:xfrm>
        </p:spPr>
        <p:txBody>
          <a:bodyPr>
            <a:normAutofit/>
          </a:bodyPr>
          <a:lstStyle/>
          <a:p>
            <a:r>
              <a:rPr lang="nl-NL" dirty="0"/>
              <a:t>Even vooraf…</a:t>
            </a:r>
          </a:p>
        </p:txBody>
      </p:sp>
      <p:sp>
        <p:nvSpPr>
          <p:cNvPr id="3" name="Tijdelijke aanduiding voor inhoud 2">
            <a:extLst>
              <a:ext uri="{FF2B5EF4-FFF2-40B4-BE49-F238E27FC236}">
                <a16:creationId xmlns:a16="http://schemas.microsoft.com/office/drawing/2014/main" id="{C0F50E72-7C9D-6F40-96AC-FA3CB1C08E57}"/>
              </a:ext>
            </a:extLst>
          </p:cNvPr>
          <p:cNvSpPr>
            <a:spLocks noGrp="1"/>
          </p:cNvSpPr>
          <p:nvPr>
            <p:ph idx="1"/>
          </p:nvPr>
        </p:nvSpPr>
        <p:spPr>
          <a:xfrm>
            <a:off x="838200" y="1825625"/>
            <a:ext cx="3797807" cy="4351338"/>
          </a:xfrm>
        </p:spPr>
        <p:txBody>
          <a:bodyPr>
            <a:normAutofit/>
          </a:bodyPr>
          <a:lstStyle/>
          <a:p>
            <a:pPr marL="0" indent="0">
              <a:buNone/>
            </a:pPr>
            <a:r>
              <a:rPr lang="nl-NL" sz="2000" dirty="0"/>
              <a:t>Klein testje kaneel neus open en dicht.</a:t>
            </a:r>
          </a:p>
          <a:p>
            <a:pPr marL="0" indent="0">
              <a:buNone/>
            </a:pPr>
            <a:endParaRPr lang="nl-NL" sz="2000" u="sng" dirty="0">
              <a:hlinkClick r:id="rId2"/>
            </a:endParaRPr>
          </a:p>
          <a:p>
            <a:pPr marL="0" indent="0">
              <a:buNone/>
            </a:pPr>
            <a:r>
              <a:rPr lang="nl-NL" sz="2000" dirty="0">
                <a:hlinkClick r:id="rId2"/>
              </a:rPr>
              <a:t>https://youtu.be/06i1gh90-9s</a:t>
            </a:r>
            <a:endParaRPr lang="nl-NL" sz="2000" dirty="0"/>
          </a:p>
        </p:txBody>
      </p:sp>
      <p:pic>
        <p:nvPicPr>
          <p:cNvPr id="4" name="Afbeelding 3">
            <a:extLst>
              <a:ext uri="{FF2B5EF4-FFF2-40B4-BE49-F238E27FC236}">
                <a16:creationId xmlns:a16="http://schemas.microsoft.com/office/drawing/2014/main" id="{6DB21881-1A03-F643-A828-8A8BB2234AAA}"/>
              </a:ext>
            </a:extLst>
          </p:cNvPr>
          <p:cNvPicPr>
            <a:picLocks noChangeAspect="1"/>
          </p:cNvPicPr>
          <p:nvPr/>
        </p:nvPicPr>
        <p:blipFill rotWithShape="1">
          <a:blip r:embed="rId3"/>
          <a:srcRect l="2149" r="5252" b="1"/>
          <a:stretch/>
        </p:blipFill>
        <p:spPr>
          <a:xfrm>
            <a:off x="5120640" y="1904281"/>
            <a:ext cx="6233160" cy="4272681"/>
          </a:xfrm>
          <a:prstGeom prst="rect">
            <a:avLst/>
          </a:prstGeom>
        </p:spPr>
      </p:pic>
    </p:spTree>
    <p:extLst>
      <p:ext uri="{BB962C8B-B14F-4D97-AF65-F5344CB8AC3E}">
        <p14:creationId xmlns:p14="http://schemas.microsoft.com/office/powerpoint/2010/main" val="1694357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334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el 3">
            <a:extLst>
              <a:ext uri="{FF2B5EF4-FFF2-40B4-BE49-F238E27FC236}">
                <a16:creationId xmlns:a16="http://schemas.microsoft.com/office/drawing/2014/main" id="{48BA33A6-3254-5442-9C93-D8EEED8D17F9}"/>
              </a:ext>
            </a:extLst>
          </p:cNvPr>
          <p:cNvSpPr>
            <a:spLocks noGrp="1"/>
          </p:cNvSpPr>
          <p:nvPr>
            <p:ph type="title"/>
          </p:nvPr>
        </p:nvSpPr>
        <p:spPr>
          <a:xfrm>
            <a:off x="694510" y="1487272"/>
            <a:ext cx="2743200" cy="2743200"/>
          </a:xfrm>
          <a:prstGeom prst="ellipse">
            <a:avLst/>
          </a:prstGeom>
          <a:solidFill>
            <a:srgbClr val="262626"/>
          </a:solidFill>
          <a:ln w="174625" cmpd="thinThick">
            <a:solidFill>
              <a:srgbClr val="262626"/>
            </a:solidFill>
          </a:ln>
        </p:spPr>
        <p:txBody>
          <a:bodyPr>
            <a:normAutofit/>
          </a:bodyPr>
          <a:lstStyle/>
          <a:p>
            <a:pPr algn="ctr"/>
            <a:r>
              <a:rPr lang="nl-NL" sz="2600">
                <a:solidFill>
                  <a:srgbClr val="FFFFFF"/>
                </a:solidFill>
              </a:rPr>
              <a:t>Tong</a:t>
            </a:r>
          </a:p>
        </p:txBody>
      </p:sp>
      <p:pic>
        <p:nvPicPr>
          <p:cNvPr id="7" name="Afbeelding 6" descr="Afbeelding met tekening&#10;&#10;Automatisch gegenereerde beschrijving">
            <a:extLst>
              <a:ext uri="{FF2B5EF4-FFF2-40B4-BE49-F238E27FC236}">
                <a16:creationId xmlns:a16="http://schemas.microsoft.com/office/drawing/2014/main" id="{9A2C4948-3623-184E-8F34-DF82373664AA}"/>
              </a:ext>
            </a:extLst>
          </p:cNvPr>
          <p:cNvPicPr>
            <a:picLocks noChangeAspect="1"/>
          </p:cNvPicPr>
          <p:nvPr/>
        </p:nvPicPr>
        <p:blipFill>
          <a:blip r:embed="rId2"/>
          <a:stretch>
            <a:fillRect/>
          </a:stretch>
        </p:blipFill>
        <p:spPr>
          <a:xfrm>
            <a:off x="4038600" y="1313299"/>
            <a:ext cx="6298939" cy="3091146"/>
          </a:xfrm>
          <a:prstGeom prst="rect">
            <a:avLst/>
          </a:prstGeom>
        </p:spPr>
      </p:pic>
      <p:sp>
        <p:nvSpPr>
          <p:cNvPr id="5" name="Tijdelijke aanduiding voor inhoud 4">
            <a:extLst>
              <a:ext uri="{FF2B5EF4-FFF2-40B4-BE49-F238E27FC236}">
                <a16:creationId xmlns:a16="http://schemas.microsoft.com/office/drawing/2014/main" id="{99C7897D-3D1B-0D48-9E0A-B35A3FDD5368}"/>
              </a:ext>
            </a:extLst>
          </p:cNvPr>
          <p:cNvSpPr>
            <a:spLocks noGrp="1"/>
          </p:cNvSpPr>
          <p:nvPr>
            <p:ph idx="1"/>
          </p:nvPr>
        </p:nvSpPr>
        <p:spPr>
          <a:xfrm>
            <a:off x="4038600" y="4884873"/>
            <a:ext cx="7188199" cy="1292090"/>
          </a:xfrm>
        </p:spPr>
        <p:txBody>
          <a:bodyPr>
            <a:normAutofit/>
          </a:bodyPr>
          <a:lstStyle/>
          <a:p>
            <a:pPr marL="0" indent="0">
              <a:buNone/>
            </a:pPr>
            <a:r>
              <a:rPr lang="nl-NL" sz="1700" b="1" dirty="0"/>
              <a:t>De tong is het orgaan dat de belangrijkste rol speelt bij het gewaarworden van smaak. De bovenkant van de tong is bedekt met minuscule uitstulpingen (papillen). Met een deel van deze uitsteeksels of </a:t>
            </a:r>
            <a:r>
              <a:rPr lang="nl-NL" sz="1700" b="1" dirty="0" err="1"/>
              <a:t>papillae</a:t>
            </a:r>
            <a:r>
              <a:rPr lang="nl-NL" sz="1700" b="1" dirty="0"/>
              <a:t> kunnen wij proeven, terwijl we met andere, die met speciale zenuwen zijn verbonden, de structuur van het voedsel kunnen bepalen. </a:t>
            </a:r>
            <a:endParaRPr lang="nl-NL" sz="1700" dirty="0"/>
          </a:p>
        </p:txBody>
      </p:sp>
    </p:spTree>
    <p:extLst>
      <p:ext uri="{BB962C8B-B14F-4D97-AF65-F5344CB8AC3E}">
        <p14:creationId xmlns:p14="http://schemas.microsoft.com/office/powerpoint/2010/main" val="19598108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2CCB5A1-A765-6745-BEAE-23E7D9C8624B}"/>
              </a:ext>
            </a:extLst>
          </p:cNvPr>
          <p:cNvSpPr>
            <a:spLocks noGrp="1"/>
          </p:cNvSpPr>
          <p:nvPr>
            <p:ph type="title"/>
          </p:nvPr>
        </p:nvSpPr>
        <p:spPr>
          <a:xfrm>
            <a:off x="838200" y="963877"/>
            <a:ext cx="3494362" cy="4930246"/>
          </a:xfrm>
        </p:spPr>
        <p:txBody>
          <a:bodyPr>
            <a:normAutofit/>
          </a:bodyPr>
          <a:lstStyle/>
          <a:p>
            <a:pPr algn="r"/>
            <a:r>
              <a:rPr lang="nl-NL">
                <a:solidFill>
                  <a:schemeClr val="accent1"/>
                </a:solidFill>
              </a:rPr>
              <a:t>Wat nog meer</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inhoud 2">
            <a:extLst>
              <a:ext uri="{FF2B5EF4-FFF2-40B4-BE49-F238E27FC236}">
                <a16:creationId xmlns:a16="http://schemas.microsoft.com/office/drawing/2014/main" id="{CA74BD6A-64F3-BC49-9405-DCA831A46C6A}"/>
              </a:ext>
            </a:extLst>
          </p:cNvPr>
          <p:cNvSpPr>
            <a:spLocks noGrp="1"/>
          </p:cNvSpPr>
          <p:nvPr>
            <p:ph idx="1"/>
          </p:nvPr>
        </p:nvSpPr>
        <p:spPr>
          <a:xfrm>
            <a:off x="4976031" y="963877"/>
            <a:ext cx="6377769" cy="4930246"/>
          </a:xfrm>
        </p:spPr>
        <p:txBody>
          <a:bodyPr anchor="ctr">
            <a:normAutofit/>
          </a:bodyPr>
          <a:lstStyle/>
          <a:p>
            <a:r>
              <a:rPr lang="nl-NL" sz="2400" dirty="0"/>
              <a:t>De tong helpt het voedsel door de mond te verspreiden en met speeksel te vermengen. Samen met de lippen en het gehemelte speelt de tong een rol bij het spreken.</a:t>
            </a:r>
          </a:p>
        </p:txBody>
      </p:sp>
    </p:spTree>
    <p:extLst>
      <p:ext uri="{BB962C8B-B14F-4D97-AF65-F5344CB8AC3E}">
        <p14:creationId xmlns:p14="http://schemas.microsoft.com/office/powerpoint/2010/main" val="3675867988"/>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1FADF7D1B988245B1414887988CB676" ma:contentTypeVersion="7" ma:contentTypeDescription="Een nieuw document maken." ma:contentTypeScope="" ma:versionID="653225b50c932f8fbefe15d7aed2597a">
  <xsd:schema xmlns:xsd="http://www.w3.org/2001/XMLSchema" xmlns:xs="http://www.w3.org/2001/XMLSchema" xmlns:p="http://schemas.microsoft.com/office/2006/metadata/properties" xmlns:ns2="04a8cfdc-dc7c-4728-8468-1752323b6dce" targetNamespace="http://schemas.microsoft.com/office/2006/metadata/properties" ma:root="true" ma:fieldsID="176c809b388a38541564c2441b046995" ns2:_="">
    <xsd:import namespace="04a8cfdc-dc7c-4728-8468-1752323b6dc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a8cfdc-dc7c-4728-8468-1752323b6d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A6578E-5F40-4D71-807A-B937F1B2D50B}">
  <ds:schemaRefs>
    <ds:schemaRef ds:uri="http://purl.org/dc/term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04a8cfdc-dc7c-4728-8468-1752323b6dce"/>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A74D31EB-3D41-44B0-8161-B423AD4FB2F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a8cfdc-dc7c-4728-8468-1752323b6dc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0D0BC0B-3AB6-4B5E-8EA4-733D6BE630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352</TotalTime>
  <Words>1295</Words>
  <Application>Microsoft Macintosh PowerPoint</Application>
  <PresentationFormat>Breedbeeld</PresentationFormat>
  <Paragraphs>114</Paragraphs>
  <Slides>23</Slides>
  <Notes>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23</vt:i4>
      </vt:variant>
    </vt:vector>
  </HeadingPairs>
  <TitlesOfParts>
    <vt:vector size="27" baseType="lpstr">
      <vt:lpstr>Arial</vt:lpstr>
      <vt:lpstr>Calibri</vt:lpstr>
      <vt:lpstr>Calibri Light</vt:lpstr>
      <vt:lpstr>Kantoorthema</vt:lpstr>
      <vt:lpstr>Hoe we proeven: Het brein twist voortdurend met de zintuigen over smaak Leerjaar  1, periode 2, week  6 </vt:lpstr>
      <vt:lpstr>Leerdoelen</vt:lpstr>
      <vt:lpstr>Begrippenlijst</vt:lpstr>
      <vt:lpstr>PowerPoint-presentatie</vt:lpstr>
      <vt:lpstr>PowerPoint-presentatie</vt:lpstr>
      <vt:lpstr>Het proeven wordt beïnvloed door: </vt:lpstr>
      <vt:lpstr>Even vooraf…</vt:lpstr>
      <vt:lpstr>Tong</vt:lpstr>
      <vt:lpstr>Wat nog meer</vt:lpstr>
      <vt:lpstr>Smaak</vt:lpstr>
      <vt:lpstr>Reuk</vt:lpstr>
      <vt:lpstr>Proeven met je ogen</vt:lpstr>
      <vt:lpstr>PowerPoint-presentatie</vt:lpstr>
      <vt:lpstr>Oren</vt:lpstr>
      <vt:lpstr>Eten met al je zintuigen</vt:lpstr>
      <vt:lpstr>Foppen van het brein</vt:lpstr>
      <vt:lpstr>PowerPoint-presentatie</vt:lpstr>
      <vt:lpstr>PowerPoint-presentatie</vt:lpstr>
      <vt:lpstr>Gedrag</vt:lpstr>
      <vt:lpstr>De ene eter is de andere niet! Over-gewicht</vt:lpstr>
      <vt:lpstr>Hara hachi bu </vt:lpstr>
      <vt:lpstr>Onderzoek eet Nederland met aandacht?</vt:lpstr>
      <vt:lpstr>Mindful eten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Hoe we proeven: Het brein twist voortdurend met de zintuigen over smaak Leerjaar  1, periode 2, week 7 </dc:title>
  <dc:creator>Mariska de Rouw</dc:creator>
  <cp:lastModifiedBy>Mariska de Rouw</cp:lastModifiedBy>
  <cp:revision>11</cp:revision>
  <dcterms:created xsi:type="dcterms:W3CDTF">2020-01-16T10:59:06Z</dcterms:created>
  <dcterms:modified xsi:type="dcterms:W3CDTF">2020-12-16T09:40:04Z</dcterms:modified>
</cp:coreProperties>
</file>